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sldIdLst>
    <p:sldId id="277" r:id="rId2"/>
    <p:sldId id="270" r:id="rId3"/>
    <p:sldId id="281" r:id="rId4"/>
    <p:sldId id="258" r:id="rId5"/>
    <p:sldId id="297" r:id="rId6"/>
    <p:sldId id="284" r:id="rId7"/>
    <p:sldId id="295" r:id="rId8"/>
    <p:sldId id="294" r:id="rId9"/>
    <p:sldId id="291" r:id="rId10"/>
    <p:sldId id="289" r:id="rId11"/>
    <p:sldId id="260" r:id="rId12"/>
    <p:sldId id="290" r:id="rId13"/>
    <p:sldId id="296"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4089" userDrawn="1">
          <p15:clr>
            <a:srgbClr val="A4A3A4"/>
          </p15:clr>
        </p15:guide>
        <p15:guide id="3" pos="3296" userDrawn="1">
          <p15:clr>
            <a:srgbClr val="A4A3A4"/>
          </p15:clr>
        </p15:guide>
        <p15:guide id="4" pos="3727" userDrawn="1">
          <p15:clr>
            <a:srgbClr val="A4A3A4"/>
          </p15:clr>
        </p15:guide>
        <p15:guide id="5" pos="597" userDrawn="1">
          <p15:clr>
            <a:srgbClr val="A4A3A4"/>
          </p15:clr>
        </p15:guide>
        <p15:guide id="6" orient="horz" pos="3498" userDrawn="1">
          <p15:clr>
            <a:srgbClr val="A4A3A4"/>
          </p15:clr>
        </p15:guide>
        <p15:guide id="7" orient="horz" pos="1003" userDrawn="1">
          <p15:clr>
            <a:srgbClr val="A4A3A4"/>
          </p15:clr>
        </p15:guide>
        <p15:guide id="8" orient="horz" pos="1230" userDrawn="1">
          <p15:clr>
            <a:srgbClr val="A4A3A4"/>
          </p15:clr>
        </p15:guide>
        <p15:guide id="9" orient="horz" pos="238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9"/>
    <a:srgbClr val="CC0E3E"/>
    <a:srgbClr val="000000"/>
    <a:srgbClr val="B51837"/>
    <a:srgbClr val="B4C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93F31-1655-49B3-8BB6-D6B7361808AE}" v="5" dt="2023-10-10T15:14:15.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0"/>
    <p:restoredTop sz="94699"/>
  </p:normalViewPr>
  <p:slideViewPr>
    <p:cSldViewPr snapToGrid="0">
      <p:cViewPr varScale="1">
        <p:scale>
          <a:sx n="72" d="100"/>
          <a:sy n="72" d="100"/>
        </p:scale>
        <p:origin x="84" y="300"/>
      </p:cViewPr>
      <p:guideLst>
        <p:guide orient="horz" pos="4065"/>
        <p:guide pos="4089"/>
        <p:guide pos="3296"/>
        <p:guide pos="3727"/>
        <p:guide pos="597"/>
        <p:guide orient="horz" pos="3498"/>
        <p:guide orient="horz" pos="1003"/>
        <p:guide orient="horz" pos="1230"/>
        <p:guide orient="horz" pos="238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1AF-E640-AF20-2517BF6DBC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D6-3048-A753-8C32F162CC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D6-3048-A753-8C32F162CC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D6-3048-A753-8C32F162CC79}"/>
              </c:ext>
            </c:extLst>
          </c:dPt>
          <c:cat>
            <c:strRef>
              <c:f>Blad1!$A$2:$A$5</c:f>
              <c:strCache>
                <c:ptCount val="2"/>
                <c:pt idx="0">
                  <c:v>Kv 1</c:v>
                </c:pt>
                <c:pt idx="1">
                  <c:v>Kv 2</c:v>
                </c:pt>
              </c:strCache>
            </c:strRef>
          </c:cat>
          <c:val>
            <c:numRef>
              <c:f>Blad1!$B$2:$B$5</c:f>
              <c:numCache>
                <c:formatCode>General</c:formatCode>
                <c:ptCount val="4"/>
                <c:pt idx="0">
                  <c:v>399000</c:v>
                </c:pt>
                <c:pt idx="1">
                  <c:v>127000</c:v>
                </c:pt>
              </c:numCache>
            </c:numRef>
          </c:val>
          <c:extLst>
            <c:ext xmlns:c16="http://schemas.microsoft.com/office/drawing/2014/chart" uri="{C3380CC4-5D6E-409C-BE32-E72D297353CC}">
              <c16:uniqueId val="{00000000-21AF-E640-AF20-2517BF6DBC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1776757072033"/>
          <c:y val="0.14414136504541872"/>
          <c:w val="0.57006217383796431"/>
          <c:h val="0.67305061586402826"/>
        </c:manualLayout>
      </c:layout>
      <c:doughnutChart>
        <c:varyColors val="1"/>
        <c:ser>
          <c:idx val="0"/>
          <c:order val="0"/>
          <c:tx>
            <c:strRef>
              <c:f>Blad1!$B$1</c:f>
              <c:strCache>
                <c:ptCount val="1"/>
                <c:pt idx="0">
                  <c:v>Försäljning</c:v>
                </c:pt>
              </c:strCache>
            </c:strRef>
          </c:tx>
          <c:spPr>
            <a:ln w="53975">
              <a:solidFill>
                <a:schemeClr val="bg1"/>
              </a:solidFill>
            </a:ln>
          </c:spPr>
          <c:dPt>
            <c:idx val="0"/>
            <c:bubble3D val="0"/>
            <c:spPr>
              <a:solidFill>
                <a:srgbClr val="1A9EE3"/>
              </a:solidFill>
              <a:ln w="53975">
                <a:solidFill>
                  <a:schemeClr val="bg1"/>
                </a:solidFill>
              </a:ln>
              <a:effectLst/>
            </c:spPr>
            <c:extLst>
              <c:ext xmlns:c16="http://schemas.microsoft.com/office/drawing/2014/chart" uri="{C3380CC4-5D6E-409C-BE32-E72D297353CC}">
                <c16:uniqueId val="{00000001-6946-FF4B-BDBD-98AB213CEA0F}"/>
              </c:ext>
            </c:extLst>
          </c:dPt>
          <c:dPt>
            <c:idx val="1"/>
            <c:bubble3D val="0"/>
            <c:spPr>
              <a:solidFill>
                <a:srgbClr val="F19900"/>
              </a:solidFill>
              <a:ln w="53975">
                <a:solidFill>
                  <a:schemeClr val="bg1"/>
                </a:solidFill>
              </a:ln>
              <a:effectLst/>
            </c:spPr>
            <c:extLst>
              <c:ext xmlns:c16="http://schemas.microsoft.com/office/drawing/2014/chart" uri="{C3380CC4-5D6E-409C-BE32-E72D297353CC}">
                <c16:uniqueId val="{00000003-6946-FF4B-BDBD-98AB213CEA0F}"/>
              </c:ext>
            </c:extLst>
          </c:dPt>
          <c:dPt>
            <c:idx val="2"/>
            <c:bubble3D val="0"/>
            <c:spPr>
              <a:solidFill>
                <a:srgbClr val="48B070"/>
              </a:solidFill>
              <a:ln w="53975">
                <a:solidFill>
                  <a:schemeClr val="bg1"/>
                </a:solidFill>
              </a:ln>
              <a:effectLst/>
            </c:spPr>
            <c:extLst>
              <c:ext xmlns:c16="http://schemas.microsoft.com/office/drawing/2014/chart" uri="{C3380CC4-5D6E-409C-BE32-E72D297353CC}">
                <c16:uniqueId val="{00000005-6946-FF4B-BDBD-98AB213CEA0F}"/>
              </c:ext>
            </c:extLst>
          </c:dPt>
          <c:dPt>
            <c:idx val="3"/>
            <c:bubble3D val="0"/>
            <c:spPr>
              <a:solidFill>
                <a:srgbClr val="B5C8D5"/>
              </a:solidFill>
              <a:ln w="53975">
                <a:solidFill>
                  <a:schemeClr val="bg1"/>
                </a:solidFill>
              </a:ln>
              <a:effectLst/>
            </c:spPr>
            <c:extLst>
              <c:ext xmlns:c16="http://schemas.microsoft.com/office/drawing/2014/chart" uri="{C3380CC4-5D6E-409C-BE32-E72D297353CC}">
                <c16:uniqueId val="{00000007-6946-FF4B-BDBD-98AB213CEA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Mindre än ett år</c:v>
                </c:pt>
                <c:pt idx="1">
                  <c:v>1–2 år</c:v>
                </c:pt>
                <c:pt idx="2">
                  <c:v>3–5 år</c:v>
                </c:pt>
                <c:pt idx="3">
                  <c:v>Mer än 5 år</c:v>
                </c:pt>
              </c:strCache>
            </c:strRef>
          </c:cat>
          <c:val>
            <c:numRef>
              <c:f>Blad1!$B$2:$B$5</c:f>
              <c:numCache>
                <c:formatCode>0%</c:formatCode>
                <c:ptCount val="4"/>
                <c:pt idx="0">
                  <c:v>0.56999999999999995</c:v>
                </c:pt>
                <c:pt idx="1">
                  <c:v>0.24</c:v>
                </c:pt>
                <c:pt idx="2">
                  <c:v>0.1</c:v>
                </c:pt>
                <c:pt idx="3">
                  <c:v>0.09</c:v>
                </c:pt>
              </c:numCache>
            </c:numRef>
          </c:val>
          <c:extLst>
            <c:ext xmlns:c16="http://schemas.microsoft.com/office/drawing/2014/chart" uri="{C3380CC4-5D6E-409C-BE32-E72D297353CC}">
              <c16:uniqueId val="{00000008-6946-FF4B-BDBD-98AB213CEA0F}"/>
            </c:ext>
          </c:extLst>
        </c:ser>
        <c:dLbls>
          <c:showLegendKey val="0"/>
          <c:showVal val="0"/>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7088296515018957"/>
          <c:y val="0.35389347264606275"/>
          <c:w val="0.28795129775444739"/>
          <c:h val="0.302051132497326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13:28:34.423"/>
    </inkml:context>
    <inkml:brush xml:id="br0">
      <inkml:brushProperty name="width" value="0.05" units="cm"/>
      <inkml:brushProperty name="height" value="0.05" units="cm"/>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13:28:47.052"/>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413AE-5C66-8441-9367-11EAAE4B7035}" type="datetimeFigureOut">
              <a:rPr lang="sv-SE" smtClean="0"/>
              <a:t>2023-10-10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44A1D-EEF0-5042-AFAE-91F24057E41B}" type="slidenum">
              <a:rPr lang="sv-SE" smtClean="0"/>
              <a:t>‹#›</a:t>
            </a:fld>
            <a:endParaRPr lang="sv-SE"/>
          </a:p>
        </p:txBody>
      </p:sp>
    </p:spTree>
    <p:extLst>
      <p:ext uri="{BB962C8B-B14F-4D97-AF65-F5344CB8AC3E}">
        <p14:creationId xmlns:p14="http://schemas.microsoft.com/office/powerpoint/2010/main" val="132144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9244A1D-EEF0-5042-AFAE-91F24057E41B}" type="slidenum">
              <a:rPr lang="sv-SE" smtClean="0"/>
              <a:t>4</a:t>
            </a:fld>
            <a:endParaRPr lang="sv-SE"/>
          </a:p>
        </p:txBody>
      </p:sp>
    </p:spTree>
    <p:extLst>
      <p:ext uri="{BB962C8B-B14F-4D97-AF65-F5344CB8AC3E}">
        <p14:creationId xmlns:p14="http://schemas.microsoft.com/office/powerpoint/2010/main" val="390137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9244A1D-EEF0-5042-AFAE-91F24057E41B}" type="slidenum">
              <a:rPr lang="sv-SE" smtClean="0"/>
              <a:t>5</a:t>
            </a:fld>
            <a:endParaRPr lang="sv-SE"/>
          </a:p>
        </p:txBody>
      </p:sp>
    </p:spTree>
    <p:extLst>
      <p:ext uri="{BB962C8B-B14F-4D97-AF65-F5344CB8AC3E}">
        <p14:creationId xmlns:p14="http://schemas.microsoft.com/office/powerpoint/2010/main" val="413907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9244A1D-EEF0-5042-AFAE-91F24057E41B}" type="slidenum">
              <a:rPr lang="sv-SE" smtClean="0"/>
              <a:t>6</a:t>
            </a:fld>
            <a:endParaRPr lang="sv-SE"/>
          </a:p>
        </p:txBody>
      </p:sp>
    </p:spTree>
    <p:extLst>
      <p:ext uri="{BB962C8B-B14F-4D97-AF65-F5344CB8AC3E}">
        <p14:creationId xmlns:p14="http://schemas.microsoft.com/office/powerpoint/2010/main" val="326439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9244A1D-EEF0-5042-AFAE-91F24057E41B}" type="slidenum">
              <a:rPr lang="sv-SE" smtClean="0"/>
              <a:t>7</a:t>
            </a:fld>
            <a:endParaRPr lang="sv-SE"/>
          </a:p>
        </p:txBody>
      </p:sp>
    </p:spTree>
    <p:extLst>
      <p:ext uri="{BB962C8B-B14F-4D97-AF65-F5344CB8AC3E}">
        <p14:creationId xmlns:p14="http://schemas.microsoft.com/office/powerpoint/2010/main" val="125620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9244A1D-EEF0-5042-AFAE-91F24057E41B}" type="slidenum">
              <a:rPr lang="sv-SE" smtClean="0"/>
              <a:t>8</a:t>
            </a:fld>
            <a:endParaRPr lang="sv-SE"/>
          </a:p>
        </p:txBody>
      </p:sp>
    </p:spTree>
    <p:extLst>
      <p:ext uri="{BB962C8B-B14F-4D97-AF65-F5344CB8AC3E}">
        <p14:creationId xmlns:p14="http://schemas.microsoft.com/office/powerpoint/2010/main" val="225918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D4A4720-8F8E-6BB9-527A-DB0B9D1EBDE2}"/>
              </a:ext>
            </a:extLst>
          </p:cNvPr>
          <p:cNvSpPr/>
          <p:nvPr userDrawn="1"/>
        </p:nvSpPr>
        <p:spPr>
          <a:xfrm>
            <a:off x="9516979" y="5643842"/>
            <a:ext cx="2675021" cy="1214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ktangel 9">
            <a:extLst>
              <a:ext uri="{FF2B5EF4-FFF2-40B4-BE49-F238E27FC236}">
                <a16:creationId xmlns:a16="http://schemas.microsoft.com/office/drawing/2014/main" id="{47CCA64C-0898-EB25-AAB8-CB43C50469DD}"/>
              </a:ext>
            </a:extLst>
          </p:cNvPr>
          <p:cNvSpPr/>
          <p:nvPr userDrawn="1"/>
        </p:nvSpPr>
        <p:spPr>
          <a:xfrm>
            <a:off x="0" y="0"/>
            <a:ext cx="12208390" cy="6858000"/>
          </a:xfrm>
          <a:prstGeom prst="rect">
            <a:avLst/>
          </a:prstGeom>
          <a:solidFill>
            <a:schemeClr val="bg2">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0717C895-6124-7968-0726-AB139A9CC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9280"/>
          <a:stretch/>
        </p:blipFill>
        <p:spPr>
          <a:xfrm>
            <a:off x="8819148" y="-3738"/>
            <a:ext cx="3389242" cy="6926242"/>
          </a:xfrm>
          <a:prstGeom prst="rect">
            <a:avLst/>
          </a:prstGeom>
        </p:spPr>
      </p:pic>
      <p:sp>
        <p:nvSpPr>
          <p:cNvPr id="8" name="Rubrik 1">
            <a:extLst>
              <a:ext uri="{FF2B5EF4-FFF2-40B4-BE49-F238E27FC236}">
                <a16:creationId xmlns:a16="http://schemas.microsoft.com/office/drawing/2014/main" id="{7DD9B89C-1779-714C-8211-069A7B4F043A}"/>
              </a:ext>
            </a:extLst>
          </p:cNvPr>
          <p:cNvSpPr txBox="1">
            <a:spLocks/>
          </p:cNvSpPr>
          <p:nvPr userDrawn="1"/>
        </p:nvSpPr>
        <p:spPr>
          <a:xfrm>
            <a:off x="2521603" y="3256242"/>
            <a:ext cx="6124856" cy="2387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sv-SE" sz="2000" b="0" i="0" kern="1200" baseline="0">
                <a:solidFill>
                  <a:schemeClr val="tx1"/>
                </a:solidFill>
                <a:effectLst/>
                <a:latin typeface="Verdana" panose="020B0604030504040204" pitchFamily="34" charset="0"/>
                <a:ea typeface="+mj-ea"/>
                <a:cs typeface="+mj-cs"/>
              </a:rPr>
              <a:t>Riksförbundet HjärtLung är en patientorganisation som arbetar </a:t>
            </a:r>
            <a:br>
              <a:rPr lang="sv-SE" sz="2000" b="0" i="0" kern="1200" baseline="0">
                <a:solidFill>
                  <a:schemeClr val="tx1"/>
                </a:solidFill>
                <a:effectLst/>
                <a:latin typeface="Verdana" panose="020B0604030504040204" pitchFamily="34" charset="0"/>
                <a:ea typeface="+mj-ea"/>
                <a:cs typeface="+mj-cs"/>
              </a:rPr>
            </a:br>
            <a:r>
              <a:rPr lang="sv-SE" sz="2000" b="0" i="0" kern="1200" baseline="0">
                <a:solidFill>
                  <a:schemeClr val="tx1"/>
                </a:solidFill>
                <a:effectLst/>
                <a:latin typeface="Verdana" panose="020B0604030504040204" pitchFamily="34" charset="0"/>
                <a:ea typeface="+mj-ea"/>
                <a:cs typeface="+mj-cs"/>
              </a:rPr>
              <a:t>för att ge alla med hjärt-, kärl- och lungsjukdom ett bra liv.  </a:t>
            </a:r>
            <a:r>
              <a:rPr lang="sv-SE" sz="2000" b="0" i="0">
                <a:latin typeface="Verdana" panose="020B0604030504040204" pitchFamily="34" charset="0"/>
                <a:ea typeface="Verdana" panose="020B0604030504040204" pitchFamily="34" charset="0"/>
                <a:cs typeface="Verdana" panose="020B0604030504040204" pitchFamily="34" charset="0"/>
              </a:rPr>
              <a:t> </a:t>
            </a:r>
            <a:br>
              <a:rPr lang="sv-SE" sz="2000" b="0" i="0">
                <a:latin typeface="Verdana" panose="020B0604030504040204" pitchFamily="34" charset="0"/>
                <a:ea typeface="Verdana" panose="020B0604030504040204" pitchFamily="34" charset="0"/>
                <a:cs typeface="Verdana" panose="020B0604030504040204" pitchFamily="34" charset="0"/>
              </a:rPr>
            </a:br>
            <a:endParaRPr lang="sv-SE" sz="2000" b="0" i="0">
              <a:latin typeface="Verdana" panose="020B0604030504040204" pitchFamily="34" charset="0"/>
              <a:ea typeface="Verdana" panose="020B0604030504040204" pitchFamily="34" charset="0"/>
              <a:cs typeface="Verdana" panose="020B0604030504040204" pitchFamily="34" charset="0"/>
            </a:endParaRPr>
          </a:p>
        </p:txBody>
      </p:sp>
      <p:sp>
        <p:nvSpPr>
          <p:cNvPr id="9" name="Underrubrik 2">
            <a:extLst>
              <a:ext uri="{FF2B5EF4-FFF2-40B4-BE49-F238E27FC236}">
                <a16:creationId xmlns:a16="http://schemas.microsoft.com/office/drawing/2014/main" id="{3941CD43-70F8-6E47-8C8B-F94CB2FD17AB}"/>
              </a:ext>
            </a:extLst>
          </p:cNvPr>
          <p:cNvSpPr txBox="1">
            <a:spLocks/>
          </p:cNvSpPr>
          <p:nvPr userDrawn="1"/>
        </p:nvSpPr>
        <p:spPr>
          <a:xfrm>
            <a:off x="2538421" y="4835065"/>
            <a:ext cx="9144000" cy="528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sv-SE" sz="2000" b="1" err="1">
                <a:solidFill>
                  <a:schemeClr val="tx2"/>
                </a:solidFill>
                <a:latin typeface="Verdana" panose="020B0604030504040204" pitchFamily="34" charset="0"/>
                <a:ea typeface="Verdana" panose="020B0604030504040204" pitchFamily="34" charset="0"/>
                <a:cs typeface="Verdana" panose="020B0604030504040204" pitchFamily="34" charset="0"/>
              </a:rPr>
              <a:t>hjart-lung.se</a:t>
            </a:r>
            <a:endParaRPr lang="sv-SE" sz="2000" b="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Bildobjekt 2">
            <a:extLst>
              <a:ext uri="{FF2B5EF4-FFF2-40B4-BE49-F238E27FC236}">
                <a16:creationId xmlns:a16="http://schemas.microsoft.com/office/drawing/2014/main" id="{D2D78699-68C6-EB08-56E8-8E12A86B8F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170" y="1087119"/>
            <a:ext cx="5287473" cy="2503307"/>
          </a:xfrm>
          <a:prstGeom prst="rect">
            <a:avLst/>
          </a:prstGeom>
        </p:spPr>
      </p:pic>
      <p:sp>
        <p:nvSpPr>
          <p:cNvPr id="4" name="Platshållare för datum 3">
            <a:extLst>
              <a:ext uri="{FF2B5EF4-FFF2-40B4-BE49-F238E27FC236}">
                <a16:creationId xmlns:a16="http://schemas.microsoft.com/office/drawing/2014/main" id="{3839A679-F868-7E45-90BB-19B111F65509}"/>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6" name="Platshållare för bildnummer 5">
            <a:extLst>
              <a:ext uri="{FF2B5EF4-FFF2-40B4-BE49-F238E27FC236}">
                <a16:creationId xmlns:a16="http://schemas.microsoft.com/office/drawing/2014/main" id="{55002BA9-B918-2246-B012-6DC6A318BC7F}"/>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348191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68138AB-D7C7-C248-93EB-AC0F0092BFE4}"/>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6" name="Platshållare för bildnummer 5">
            <a:extLst>
              <a:ext uri="{FF2B5EF4-FFF2-40B4-BE49-F238E27FC236}">
                <a16:creationId xmlns:a16="http://schemas.microsoft.com/office/drawing/2014/main" id="{FD2906BA-686B-064C-9815-AC98D9C8168C}"/>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7" name="Platshållare för bild 2">
            <a:extLst>
              <a:ext uri="{FF2B5EF4-FFF2-40B4-BE49-F238E27FC236}">
                <a16:creationId xmlns:a16="http://schemas.microsoft.com/office/drawing/2014/main" id="{F49260F2-21B4-C54E-BE87-7283F7765A1B}"/>
              </a:ext>
            </a:extLst>
          </p:cNvPr>
          <p:cNvSpPr>
            <a:spLocks noGrp="1"/>
          </p:cNvSpPr>
          <p:nvPr>
            <p:ph type="pic" idx="1"/>
          </p:nvPr>
        </p:nvSpPr>
        <p:spPr>
          <a:xfrm>
            <a:off x="6096000" y="0"/>
            <a:ext cx="6096000" cy="5569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0" name="Platshållare för rubrik 1">
            <a:extLst>
              <a:ext uri="{FF2B5EF4-FFF2-40B4-BE49-F238E27FC236}">
                <a16:creationId xmlns:a16="http://schemas.microsoft.com/office/drawing/2014/main" id="{13BBF893-B727-3342-B5CC-1759A3058EB0}"/>
              </a:ext>
            </a:extLst>
          </p:cNvPr>
          <p:cNvSpPr>
            <a:spLocks noGrp="1"/>
          </p:cNvSpPr>
          <p:nvPr>
            <p:ph type="title"/>
          </p:nvPr>
        </p:nvSpPr>
        <p:spPr>
          <a:xfrm>
            <a:off x="838200" y="669928"/>
            <a:ext cx="4842164" cy="881781"/>
          </a:xfrm>
          <a:prstGeom prst="rect">
            <a:avLst/>
          </a:prstGeom>
        </p:spPr>
        <p:txBody>
          <a:bodyPr vert="horz" lIns="91440" tIns="45720" rIns="91440" bIns="45720" rtlCol="0" anchor="t">
            <a:normAutofit/>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D869E2D6-1710-8447-ADAD-6E786CB39B24}"/>
              </a:ext>
            </a:extLst>
          </p:cNvPr>
          <p:cNvSpPr>
            <a:spLocks noGrp="1"/>
          </p:cNvSpPr>
          <p:nvPr>
            <p:ph idx="14"/>
          </p:nvPr>
        </p:nvSpPr>
        <p:spPr>
          <a:xfrm>
            <a:off x="838200" y="1687075"/>
            <a:ext cx="4869873" cy="42288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2444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D9E583-7ABA-5445-8242-BE16A97FE1E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A69C496-9EB1-EF4B-A107-0FC4BB67C6E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7F4BD6-75E4-6C44-ACAE-9B127C6BCB46}"/>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5" name="Platshållare för sidfot 4">
            <a:extLst>
              <a:ext uri="{FF2B5EF4-FFF2-40B4-BE49-F238E27FC236}">
                <a16:creationId xmlns:a16="http://schemas.microsoft.com/office/drawing/2014/main" id="{82447406-CA99-C340-A720-0C847D1B44C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37413B9D-1422-6846-AAFF-9FAADC43364E}"/>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245255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2E6B50E-C1C2-094B-996A-137389338019}"/>
              </a:ext>
            </a:extLst>
          </p:cNvPr>
          <p:cNvSpPr>
            <a:spLocks noGrp="1"/>
          </p:cNvSpPr>
          <p:nvPr>
            <p:ph idx="1"/>
          </p:nvPr>
        </p:nvSpPr>
        <p:spPr>
          <a:xfrm>
            <a:off x="838200" y="1687075"/>
            <a:ext cx="10515600" cy="42288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8EBAC59-6F95-0141-A4D4-B753FB7661A9}"/>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6" name="Platshållare för bildnummer 5">
            <a:extLst>
              <a:ext uri="{FF2B5EF4-FFF2-40B4-BE49-F238E27FC236}">
                <a16:creationId xmlns:a16="http://schemas.microsoft.com/office/drawing/2014/main" id="{D094F65E-325D-E349-A030-DA107CF082B0}"/>
              </a:ext>
            </a:extLst>
          </p:cNvPr>
          <p:cNvSpPr>
            <a:spLocks noGrp="1"/>
          </p:cNvSpPr>
          <p:nvPr>
            <p:ph type="sldNum" sz="quarter" idx="12"/>
          </p:nvPr>
        </p:nvSpPr>
        <p:spPr>
          <a:xfrm>
            <a:off x="4731325" y="6356350"/>
            <a:ext cx="2743200" cy="365125"/>
          </a:xfrm>
        </p:spPr>
        <p:txBody>
          <a:bodyPr/>
          <a:lstStyle>
            <a:lvl1pPr algn="ctr">
              <a:defRPr/>
            </a:lvl1pPr>
          </a:lstStyle>
          <a:p>
            <a:fld id="{887E839E-BD91-CD49-B9B2-EDB19324AE82}" type="slidenum">
              <a:rPr lang="sv-SE" smtClean="0"/>
              <a:pPr/>
              <a:t>‹#›</a:t>
            </a:fld>
            <a:endParaRPr lang="sv-SE"/>
          </a:p>
        </p:txBody>
      </p:sp>
      <p:sp>
        <p:nvSpPr>
          <p:cNvPr id="7" name="Platshållare för rubrik 1">
            <a:extLst>
              <a:ext uri="{FF2B5EF4-FFF2-40B4-BE49-F238E27FC236}">
                <a16:creationId xmlns:a16="http://schemas.microsoft.com/office/drawing/2014/main" id="{A1C6A5F0-4BF9-324B-BC41-7D7A42DDB0D6}"/>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a:t>Klicka här för att ändra mall för rubrikformat</a:t>
            </a:r>
          </a:p>
        </p:txBody>
      </p:sp>
    </p:spTree>
    <p:extLst>
      <p:ext uri="{BB962C8B-B14F-4D97-AF65-F5344CB8AC3E}">
        <p14:creationId xmlns:p14="http://schemas.microsoft.com/office/powerpoint/2010/main" val="199038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5E23CE1-FCE5-BB19-92EF-557898A5E83A}"/>
              </a:ext>
            </a:extLst>
          </p:cNvPr>
          <p:cNvSpPr/>
          <p:nvPr userDrawn="1"/>
        </p:nvSpPr>
        <p:spPr>
          <a:xfrm>
            <a:off x="9793705" y="5618747"/>
            <a:ext cx="2398295" cy="1239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Rektangel 2">
            <a:extLst>
              <a:ext uri="{FF2B5EF4-FFF2-40B4-BE49-F238E27FC236}">
                <a16:creationId xmlns:a16="http://schemas.microsoft.com/office/drawing/2014/main" id="{D9E78387-86BF-C425-4D3A-63289B804389}"/>
              </a:ext>
            </a:extLst>
          </p:cNvPr>
          <p:cNvSpPr/>
          <p:nvPr userDrawn="1"/>
        </p:nvSpPr>
        <p:spPr>
          <a:xfrm>
            <a:off x="0" y="0"/>
            <a:ext cx="12208390" cy="6858000"/>
          </a:xfrm>
          <a:prstGeom prst="rect">
            <a:avLst/>
          </a:prstGeom>
          <a:solidFill>
            <a:schemeClr val="bg2">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0E422DE5-3807-3D43-B4D2-F4CA3CFD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9280"/>
          <a:stretch/>
        </p:blipFill>
        <p:spPr>
          <a:xfrm>
            <a:off x="8819148" y="-3738"/>
            <a:ext cx="3389242" cy="6926242"/>
          </a:xfrm>
          <a:prstGeom prst="rect">
            <a:avLst/>
          </a:prstGeom>
        </p:spPr>
      </p:pic>
      <p:sp>
        <p:nvSpPr>
          <p:cNvPr id="2" name="Rubrik 1">
            <a:extLst>
              <a:ext uri="{FF2B5EF4-FFF2-40B4-BE49-F238E27FC236}">
                <a16:creationId xmlns:a16="http://schemas.microsoft.com/office/drawing/2014/main" id="{BCDABD9C-73E8-A249-B8E4-3203D123BFFA}"/>
              </a:ext>
            </a:extLst>
          </p:cNvPr>
          <p:cNvSpPr>
            <a:spLocks noGrp="1"/>
          </p:cNvSpPr>
          <p:nvPr>
            <p:ph type="title"/>
          </p:nvPr>
        </p:nvSpPr>
        <p:spPr>
          <a:xfrm>
            <a:off x="1465913" y="1834436"/>
            <a:ext cx="6469495" cy="2405056"/>
          </a:xfrm>
        </p:spPr>
        <p:txBody>
          <a:bodyPr anchor="t">
            <a:normAutofit/>
          </a:bodyPr>
          <a:lstStyle>
            <a:lvl1pPr>
              <a:lnSpc>
                <a:spcPct val="100000"/>
              </a:lnSpc>
              <a:defRPr sz="3200"/>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FC0DD164-45F2-5D48-9E42-3CFB6BB421A9}"/>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6" name="Platshållare för bildnummer 5">
            <a:extLst>
              <a:ext uri="{FF2B5EF4-FFF2-40B4-BE49-F238E27FC236}">
                <a16:creationId xmlns:a16="http://schemas.microsoft.com/office/drawing/2014/main" id="{D0F30D43-E745-674D-AF49-76BEA786A462}"/>
              </a:ext>
            </a:extLst>
          </p:cNvPr>
          <p:cNvSpPr>
            <a:spLocks noGrp="1"/>
          </p:cNvSpPr>
          <p:nvPr>
            <p:ph type="sldNum" sz="quarter" idx="12"/>
          </p:nvPr>
        </p:nvSpPr>
        <p:spPr/>
        <p:txBody>
          <a:bodyPr/>
          <a:lstStyle/>
          <a:p>
            <a:fld id="{887E839E-BD91-CD49-B9B2-EDB19324AE82}" type="slidenum">
              <a:rPr lang="sv-SE" smtClean="0"/>
              <a:t>‹#›</a:t>
            </a:fld>
            <a:endParaRPr lang="sv-SE"/>
          </a:p>
        </p:txBody>
      </p:sp>
      <p:pic>
        <p:nvPicPr>
          <p:cNvPr id="11" name="Bildobjekt 10">
            <a:extLst>
              <a:ext uri="{FF2B5EF4-FFF2-40B4-BE49-F238E27FC236}">
                <a16:creationId xmlns:a16="http://schemas.microsoft.com/office/drawing/2014/main" id="{AE33A3F1-407E-0F29-6EF2-B82DECE5F2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725" y="4102713"/>
            <a:ext cx="3404415" cy="1611790"/>
          </a:xfrm>
          <a:prstGeom prst="rect">
            <a:avLst/>
          </a:prstGeom>
        </p:spPr>
      </p:pic>
    </p:spTree>
    <p:extLst>
      <p:ext uri="{BB962C8B-B14F-4D97-AF65-F5344CB8AC3E}">
        <p14:creationId xmlns:p14="http://schemas.microsoft.com/office/powerpoint/2010/main" val="2841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5020EA2-B410-7A48-AE1E-6A9CBAAF6BD0}"/>
              </a:ext>
            </a:extLst>
          </p:cNvPr>
          <p:cNvSpPr>
            <a:spLocks noGrp="1"/>
          </p:cNvSpPr>
          <p:nvPr>
            <p:ph sz="half" idx="1"/>
          </p:nvPr>
        </p:nvSpPr>
        <p:spPr>
          <a:xfrm>
            <a:off x="838200" y="1687075"/>
            <a:ext cx="5181600" cy="421496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B668016-85D6-8047-847B-6692F1ED3A55}"/>
              </a:ext>
            </a:extLst>
          </p:cNvPr>
          <p:cNvSpPr>
            <a:spLocks noGrp="1"/>
          </p:cNvSpPr>
          <p:nvPr>
            <p:ph sz="half" idx="2"/>
          </p:nvPr>
        </p:nvSpPr>
        <p:spPr>
          <a:xfrm>
            <a:off x="6172200" y="1687075"/>
            <a:ext cx="5181600" cy="421496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05BDBF0-52E4-294F-BE16-F16C9DEA0F47}"/>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7" name="Platshållare för bildnummer 6">
            <a:extLst>
              <a:ext uri="{FF2B5EF4-FFF2-40B4-BE49-F238E27FC236}">
                <a16:creationId xmlns:a16="http://schemas.microsoft.com/office/drawing/2014/main" id="{8FC16CBD-2594-7241-BFF3-2166E75FAC0A}"/>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9" name="Platshållare för rubrik 1">
            <a:extLst>
              <a:ext uri="{FF2B5EF4-FFF2-40B4-BE49-F238E27FC236}">
                <a16:creationId xmlns:a16="http://schemas.microsoft.com/office/drawing/2014/main" id="{B52E4FD9-F978-5744-AE70-DD4DB1F68C68}"/>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a:t>Klicka här för att ändra mall för rubrikformat</a:t>
            </a:r>
          </a:p>
        </p:txBody>
      </p:sp>
    </p:spTree>
    <p:extLst>
      <p:ext uri="{BB962C8B-B14F-4D97-AF65-F5344CB8AC3E}">
        <p14:creationId xmlns:p14="http://schemas.microsoft.com/office/powerpoint/2010/main" val="19217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C7808FA-F538-F648-92B8-5226AA83BFCA}"/>
              </a:ext>
            </a:extLst>
          </p:cNvPr>
          <p:cNvSpPr>
            <a:spLocks noGrp="1"/>
          </p:cNvSpPr>
          <p:nvPr>
            <p:ph type="body" idx="1"/>
          </p:nvPr>
        </p:nvSpPr>
        <p:spPr>
          <a:xfrm>
            <a:off x="839788" y="1681163"/>
            <a:ext cx="5157787" cy="82391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C1DCE5D-2CF7-ED46-A3FB-4621DABA8698}"/>
              </a:ext>
            </a:extLst>
          </p:cNvPr>
          <p:cNvSpPr>
            <a:spLocks noGrp="1"/>
          </p:cNvSpPr>
          <p:nvPr>
            <p:ph sz="half" idx="2"/>
          </p:nvPr>
        </p:nvSpPr>
        <p:spPr>
          <a:xfrm>
            <a:off x="839788" y="2588205"/>
            <a:ext cx="5157787" cy="334154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848F7BC-E263-904C-9856-9A361AE90764}"/>
              </a:ext>
            </a:extLst>
          </p:cNvPr>
          <p:cNvSpPr>
            <a:spLocks noGrp="1"/>
          </p:cNvSpPr>
          <p:nvPr>
            <p:ph type="body" sz="quarter" idx="3"/>
          </p:nvPr>
        </p:nvSpPr>
        <p:spPr>
          <a:xfrm>
            <a:off x="6172200" y="1681163"/>
            <a:ext cx="5183188" cy="82391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2D241D3-CA3D-1F42-A5DE-62011BDE3654}"/>
              </a:ext>
            </a:extLst>
          </p:cNvPr>
          <p:cNvSpPr>
            <a:spLocks noGrp="1"/>
          </p:cNvSpPr>
          <p:nvPr>
            <p:ph sz="quarter" idx="4"/>
          </p:nvPr>
        </p:nvSpPr>
        <p:spPr>
          <a:xfrm>
            <a:off x="6172200" y="2588205"/>
            <a:ext cx="5183188" cy="33276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495413F-F1D5-9E47-B610-E294DBBCFDE7}"/>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9" name="Platshållare för bildnummer 8">
            <a:extLst>
              <a:ext uri="{FF2B5EF4-FFF2-40B4-BE49-F238E27FC236}">
                <a16:creationId xmlns:a16="http://schemas.microsoft.com/office/drawing/2014/main" id="{F6290DB9-CC80-1646-AD7A-BD525E3C60CF}"/>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10" name="Platshållare för rubrik 1">
            <a:extLst>
              <a:ext uri="{FF2B5EF4-FFF2-40B4-BE49-F238E27FC236}">
                <a16:creationId xmlns:a16="http://schemas.microsoft.com/office/drawing/2014/main" id="{29DBDE78-B6CC-3341-A968-B2FF5DCB3AB9}"/>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a:t>Klicka här för att ändra mall för rubrikformat</a:t>
            </a:r>
          </a:p>
        </p:txBody>
      </p:sp>
    </p:spTree>
    <p:extLst>
      <p:ext uri="{BB962C8B-B14F-4D97-AF65-F5344CB8AC3E}">
        <p14:creationId xmlns:p14="http://schemas.microsoft.com/office/powerpoint/2010/main" val="57754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E400F5-8671-F449-8FD4-307999B421E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16CB235-1A61-5243-AD10-C61379B5D51A}"/>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5" name="Platshållare för bildnummer 4">
            <a:extLst>
              <a:ext uri="{FF2B5EF4-FFF2-40B4-BE49-F238E27FC236}">
                <a16:creationId xmlns:a16="http://schemas.microsoft.com/office/drawing/2014/main" id="{94C6D7D8-14AC-6D4D-941F-7E8388079D77}"/>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208023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6F2F9C4-5294-464B-A5D3-CEEEE6BE8E44}"/>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4" name="Platshållare för bildnummer 3">
            <a:extLst>
              <a:ext uri="{FF2B5EF4-FFF2-40B4-BE49-F238E27FC236}">
                <a16:creationId xmlns:a16="http://schemas.microsoft.com/office/drawing/2014/main" id="{2DB71654-C12E-DB46-B00D-A5265CD281B2}"/>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20727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C5A6C-584D-734B-AFEF-A30C29E89E58}"/>
              </a:ext>
            </a:extLst>
          </p:cNvPr>
          <p:cNvSpPr>
            <a:spLocks noGrp="1"/>
          </p:cNvSpPr>
          <p:nvPr>
            <p:ph type="title"/>
          </p:nvPr>
        </p:nvSpPr>
        <p:spPr>
          <a:xfrm>
            <a:off x="839788" y="665022"/>
            <a:ext cx="3932237" cy="1343887"/>
          </a:xfrm>
        </p:spPr>
        <p:txBody>
          <a:bodyPr anchor="t">
            <a:normAutofit/>
          </a:bodyPr>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DC6D44-2AC3-9F4C-B1A1-D25443F0CB58}"/>
              </a:ext>
            </a:extLst>
          </p:cNvPr>
          <p:cNvSpPr>
            <a:spLocks noGrp="1"/>
          </p:cNvSpPr>
          <p:nvPr>
            <p:ph idx="1"/>
          </p:nvPr>
        </p:nvSpPr>
        <p:spPr>
          <a:xfrm>
            <a:off x="5183188" y="987425"/>
            <a:ext cx="6172200" cy="4873625"/>
          </a:xfrm>
        </p:spPr>
        <p:txBody>
          <a:bodyPr/>
          <a:lstStyle>
            <a:lvl1pPr>
              <a:defRPr sz="20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86D6065-CD08-D54F-A64D-2E2AC39A2D35}"/>
              </a:ext>
            </a:extLst>
          </p:cNvPr>
          <p:cNvSpPr>
            <a:spLocks noGrp="1"/>
          </p:cNvSpPr>
          <p:nvPr>
            <p:ph type="body" sz="half" idx="2"/>
          </p:nvPr>
        </p:nvSpPr>
        <p:spPr>
          <a:xfrm>
            <a:off x="839788" y="2140530"/>
            <a:ext cx="3932237" cy="37337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194E849-1B71-3148-B443-92EE459158CC}"/>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6" name="Platshållare för sidfot 5">
            <a:extLst>
              <a:ext uri="{FF2B5EF4-FFF2-40B4-BE49-F238E27FC236}">
                <a16:creationId xmlns:a16="http://schemas.microsoft.com/office/drawing/2014/main" id="{4F02FF04-FDA9-B44A-87B9-F5002A7E1EA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5B82380B-6D72-F84A-A99D-C00D6BAB077F}"/>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10938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ECDFAB24-BD39-9C40-87DD-C6B03C5547F4}"/>
              </a:ext>
            </a:extLst>
          </p:cNvPr>
          <p:cNvSpPr>
            <a:spLocks noGrp="1"/>
          </p:cNvSpPr>
          <p:nvPr>
            <p:ph type="pic" idx="1"/>
          </p:nvPr>
        </p:nvSpPr>
        <p:spPr>
          <a:xfrm>
            <a:off x="0" y="-1"/>
            <a:ext cx="5250873" cy="6858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05E29F47-DD03-1549-8850-4C493390E667}"/>
              </a:ext>
            </a:extLst>
          </p:cNvPr>
          <p:cNvSpPr>
            <a:spLocks noGrp="1"/>
          </p:cNvSpPr>
          <p:nvPr>
            <p:ph type="dt" sz="half" idx="10"/>
          </p:nvPr>
        </p:nvSpPr>
        <p:spPr/>
        <p:txBody>
          <a:bodyPr/>
          <a:lstStyle/>
          <a:p>
            <a:fld id="{8114BF2E-8989-774B-982C-B6C4DFFAD9C4}" type="datetimeFigureOut">
              <a:rPr lang="sv-SE" smtClean="0"/>
              <a:t>2023-10-10</a:t>
            </a:fld>
            <a:endParaRPr lang="sv-SE"/>
          </a:p>
        </p:txBody>
      </p:sp>
      <p:sp>
        <p:nvSpPr>
          <p:cNvPr id="7" name="Platshållare för bildnummer 6">
            <a:extLst>
              <a:ext uri="{FF2B5EF4-FFF2-40B4-BE49-F238E27FC236}">
                <a16:creationId xmlns:a16="http://schemas.microsoft.com/office/drawing/2014/main" id="{646438F2-0E8C-1E41-B2FC-6B6B445475BF}"/>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8" name="Platshållare för rubrik 1">
            <a:extLst>
              <a:ext uri="{FF2B5EF4-FFF2-40B4-BE49-F238E27FC236}">
                <a16:creationId xmlns:a16="http://schemas.microsoft.com/office/drawing/2014/main" id="{CB01C24C-7069-C644-8160-34D6D0B0D112}"/>
              </a:ext>
            </a:extLst>
          </p:cNvPr>
          <p:cNvSpPr>
            <a:spLocks noGrp="1"/>
          </p:cNvSpPr>
          <p:nvPr>
            <p:ph type="title"/>
          </p:nvPr>
        </p:nvSpPr>
        <p:spPr>
          <a:xfrm>
            <a:off x="5742709" y="669928"/>
            <a:ext cx="5895109" cy="881781"/>
          </a:xfrm>
          <a:prstGeom prst="rect">
            <a:avLst/>
          </a:prstGeom>
        </p:spPr>
        <p:txBody>
          <a:bodyPr vert="horz" lIns="91440" tIns="45720" rIns="91440" bIns="45720" rtlCol="0" anchor="t">
            <a:normAutofit/>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BF01E833-45AF-BF4E-BC33-96322AABC0AA}"/>
              </a:ext>
            </a:extLst>
          </p:cNvPr>
          <p:cNvSpPr>
            <a:spLocks noGrp="1"/>
          </p:cNvSpPr>
          <p:nvPr>
            <p:ph idx="14"/>
          </p:nvPr>
        </p:nvSpPr>
        <p:spPr>
          <a:xfrm>
            <a:off x="5735782" y="1687075"/>
            <a:ext cx="5938058" cy="42288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504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C662BDF-F285-EFD0-8B8B-BF3FF0754D2F}"/>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591040" y="5762164"/>
            <a:ext cx="2367280" cy="1120768"/>
          </a:xfrm>
          <a:prstGeom prst="rect">
            <a:avLst/>
          </a:prstGeom>
        </p:spPr>
      </p:pic>
      <p:sp>
        <p:nvSpPr>
          <p:cNvPr id="2" name="Platshållare för rubrik 1">
            <a:extLst>
              <a:ext uri="{FF2B5EF4-FFF2-40B4-BE49-F238E27FC236}">
                <a16:creationId xmlns:a16="http://schemas.microsoft.com/office/drawing/2014/main" id="{E8B70CD4-48EC-BF4A-8B5C-DEC98DB9D37C}"/>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F4E6E3E-68DE-2B40-8A43-9F53336AA61D}"/>
              </a:ext>
            </a:extLst>
          </p:cNvPr>
          <p:cNvSpPr>
            <a:spLocks noGrp="1"/>
          </p:cNvSpPr>
          <p:nvPr>
            <p:ph type="body" idx="1"/>
          </p:nvPr>
        </p:nvSpPr>
        <p:spPr>
          <a:xfrm>
            <a:off x="838200" y="1687075"/>
            <a:ext cx="10515600" cy="42288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9361BBD-D409-6547-B97F-615BB9643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4BF2E-8989-774B-982C-B6C4DFFAD9C4}" type="datetimeFigureOut">
              <a:rPr lang="sv-SE" smtClean="0"/>
              <a:t>2023-10-10</a:t>
            </a:fld>
            <a:endParaRPr lang="sv-SE"/>
          </a:p>
        </p:txBody>
      </p:sp>
      <p:sp>
        <p:nvSpPr>
          <p:cNvPr id="6" name="Platshållare för bildnummer 5">
            <a:extLst>
              <a:ext uri="{FF2B5EF4-FFF2-40B4-BE49-F238E27FC236}">
                <a16:creationId xmlns:a16="http://schemas.microsoft.com/office/drawing/2014/main" id="{2D16752B-B8EF-0142-8AA2-D974C5E067F8}"/>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7E839E-BD91-CD49-B9B2-EDB19324AE82}" type="slidenum">
              <a:rPr lang="sv-SE" smtClean="0"/>
              <a:pPr/>
              <a:t>‹#›</a:t>
            </a:fld>
            <a:endParaRPr lang="sv-SE"/>
          </a:p>
        </p:txBody>
      </p:sp>
    </p:spTree>
    <p:extLst>
      <p:ext uri="{BB962C8B-B14F-4D97-AF65-F5344CB8AC3E}">
        <p14:creationId xmlns:p14="http://schemas.microsoft.com/office/powerpoint/2010/main" val="153254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customXml" Target="../ink/ink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Tryck, Broschyr, design&#10;&#10;Automatiskt genererad beskrivning">
            <a:extLst>
              <a:ext uri="{FF2B5EF4-FFF2-40B4-BE49-F238E27FC236}">
                <a16:creationId xmlns:a16="http://schemas.microsoft.com/office/drawing/2014/main" id="{BE12D334-C01B-CF68-2BAD-84BE9CD3C5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Bildobjekt 7">
            <a:extLst>
              <a:ext uri="{FF2B5EF4-FFF2-40B4-BE49-F238E27FC236}">
                <a16:creationId xmlns:a16="http://schemas.microsoft.com/office/drawing/2014/main" id="{3694C494-B3A1-2348-9068-A0098B71CB0B}"/>
              </a:ext>
            </a:extLst>
          </p:cNvPr>
          <p:cNvPicPr>
            <a:picLocks noChangeAspect="1"/>
          </p:cNvPicPr>
          <p:nvPr/>
        </p:nvPicPr>
        <p:blipFill rotWithShape="1">
          <a:blip r:embed="rId3" cstate="screen">
            <a:alphaModFix amt="80000"/>
            <a:extLst>
              <a:ext uri="{28A0092B-C50C-407E-A947-70E740481C1C}">
                <a14:useLocalDpi xmlns:a14="http://schemas.microsoft.com/office/drawing/2010/main"/>
              </a:ext>
            </a:extLst>
          </a:blip>
          <a:srcRect r="49280"/>
          <a:stretch/>
        </p:blipFill>
        <p:spPr>
          <a:xfrm>
            <a:off x="8836151" y="57152"/>
            <a:ext cx="3355849" cy="6858000"/>
          </a:xfrm>
          <a:prstGeom prst="rect">
            <a:avLst/>
          </a:prstGeom>
        </p:spPr>
      </p:pic>
      <p:sp>
        <p:nvSpPr>
          <p:cNvPr id="6" name="Rubrik 1">
            <a:extLst>
              <a:ext uri="{FF2B5EF4-FFF2-40B4-BE49-F238E27FC236}">
                <a16:creationId xmlns:a16="http://schemas.microsoft.com/office/drawing/2014/main" id="{E57EB400-B111-F62C-F02F-A887EBDF110A}"/>
              </a:ext>
            </a:extLst>
          </p:cNvPr>
          <p:cNvSpPr>
            <a:spLocks noGrp="1"/>
          </p:cNvSpPr>
          <p:nvPr>
            <p:ph type="title"/>
          </p:nvPr>
        </p:nvSpPr>
        <p:spPr>
          <a:xfrm>
            <a:off x="1183328" y="1434386"/>
            <a:ext cx="6469495" cy="2405056"/>
          </a:xfrm>
        </p:spPr>
        <p:txBody>
          <a:bodyPr/>
          <a:lstStyle/>
          <a:p>
            <a:r>
              <a:rPr lang="sv-SE" dirty="0">
                <a:solidFill>
                  <a:srgbClr val="CC0E3E"/>
                </a:solidFill>
              </a:rPr>
              <a:t>Flimmerrapporten 2023</a:t>
            </a:r>
            <a:br>
              <a:rPr lang="sv-SE" dirty="0">
                <a:solidFill>
                  <a:srgbClr val="CC0E3E"/>
                </a:solidFill>
              </a:rPr>
            </a:br>
            <a:r>
              <a:rPr lang="sv-SE" sz="2000" b="0" dirty="0">
                <a:solidFill>
                  <a:srgbClr val="CC0E3E"/>
                </a:solidFill>
              </a:rPr>
              <a:t>Att upptäcka förmaksflimmer i tid </a:t>
            </a:r>
          </a:p>
        </p:txBody>
      </p:sp>
    </p:spTree>
    <p:extLst>
      <p:ext uri="{BB962C8B-B14F-4D97-AF65-F5344CB8AC3E}">
        <p14:creationId xmlns:p14="http://schemas.microsoft.com/office/powerpoint/2010/main" val="151547902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3">
            <a:extLst>
              <a:ext uri="{FF2B5EF4-FFF2-40B4-BE49-F238E27FC236}">
                <a16:creationId xmlns:a16="http://schemas.microsoft.com/office/drawing/2014/main" id="{74F60A40-663B-7413-6A82-B1EFE44DC3A1}"/>
              </a:ext>
            </a:extLst>
          </p:cNvPr>
          <p:cNvSpPr txBox="1">
            <a:spLocks/>
          </p:cNvSpPr>
          <p:nvPr/>
        </p:nvSpPr>
        <p:spPr>
          <a:xfrm>
            <a:off x="6399244" y="2181484"/>
            <a:ext cx="5311515" cy="3692265"/>
          </a:xfrm>
          <a:prstGeom prst="rect">
            <a:avLst/>
          </a:prstGeom>
        </p:spPr>
        <p:txBody>
          <a:bodyPr>
            <a:normAutofit/>
          </a:bodyPr>
          <a:lst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SzPct val="130000"/>
            </a:pPr>
            <a:r>
              <a:rPr lang="sv-SE" sz="1600" dirty="0"/>
              <a:t>Risken att drabbas av en stroke är upp till fem gånger så stor för en person med obehandlat förmaksflimmer jämfört med en person som inte har förmaksflimmer.</a:t>
            </a:r>
          </a:p>
          <a:p>
            <a:pPr marL="285750" indent="-285750">
              <a:lnSpc>
                <a:spcPct val="100000"/>
              </a:lnSpc>
              <a:buSzPct val="130000"/>
            </a:pPr>
            <a:r>
              <a:rPr lang="sv-SE" sz="1600" dirty="0"/>
              <a:t>Idag får 43 procent vänta mer än ett år från första symtom till diagnos, och var tionde person som drabbas får vänta mer än fem år innan en diagnos är fastställd.</a:t>
            </a:r>
          </a:p>
          <a:p>
            <a:pPr marL="285750" indent="-285750">
              <a:lnSpc>
                <a:spcPct val="100000"/>
              </a:lnSpc>
              <a:buSzPct val="130000"/>
            </a:pPr>
            <a:r>
              <a:rPr lang="sv-SE" sz="1600" dirty="0"/>
              <a:t>Enligt det nationella strokeregistret drabbas runt 20 000 personer av en stroke varje år. </a:t>
            </a:r>
            <a:br>
              <a:rPr lang="sv-SE" sz="1600" dirty="0"/>
            </a:br>
            <a:r>
              <a:rPr lang="sv-SE" sz="1600" dirty="0"/>
              <a:t>I nästan en tredjedel av fallen är förmaks-flimmer den bakom­ liggande orsaken.</a:t>
            </a:r>
          </a:p>
          <a:p>
            <a:pPr marL="285750" indent="-285750">
              <a:lnSpc>
                <a:spcPct val="100000"/>
              </a:lnSpc>
              <a:buSzPct val="130000"/>
            </a:pPr>
            <a:endParaRPr lang="sv-SE" sz="1600" dirty="0"/>
          </a:p>
          <a:p>
            <a:pPr marL="285750" indent="-285750">
              <a:lnSpc>
                <a:spcPct val="100000"/>
              </a:lnSpc>
              <a:buSzPct val="130000"/>
            </a:pPr>
            <a:endParaRPr lang="sv-SE" sz="1600" dirty="0"/>
          </a:p>
        </p:txBody>
      </p:sp>
      <p:graphicFrame>
        <p:nvGraphicFramePr>
          <p:cNvPr id="8" name="Diagram 7">
            <a:extLst>
              <a:ext uri="{FF2B5EF4-FFF2-40B4-BE49-F238E27FC236}">
                <a16:creationId xmlns:a16="http://schemas.microsoft.com/office/drawing/2014/main" id="{625FF0C3-B0A1-3214-0418-FB096744AD29}"/>
              </a:ext>
            </a:extLst>
          </p:cNvPr>
          <p:cNvGraphicFramePr/>
          <p:nvPr>
            <p:extLst>
              <p:ext uri="{D42A27DB-BD31-4B8C-83A1-F6EECF244321}">
                <p14:modId xmlns:p14="http://schemas.microsoft.com/office/powerpoint/2010/main" val="2583349674"/>
              </p:ext>
            </p:extLst>
          </p:nvPr>
        </p:nvGraphicFramePr>
        <p:xfrm>
          <a:off x="262224" y="1231148"/>
          <a:ext cx="5652860" cy="4769601"/>
        </p:xfrm>
        <a:graphic>
          <a:graphicData uri="http://schemas.openxmlformats.org/drawingml/2006/chart">
            <c:chart xmlns:c="http://schemas.openxmlformats.org/drawingml/2006/chart" xmlns:r="http://schemas.openxmlformats.org/officeDocument/2006/relationships" r:id="rId2"/>
          </a:graphicData>
        </a:graphic>
      </p:graphicFrame>
      <p:sp>
        <p:nvSpPr>
          <p:cNvPr id="9" name="Platshållare för text 3">
            <a:extLst>
              <a:ext uri="{FF2B5EF4-FFF2-40B4-BE49-F238E27FC236}">
                <a16:creationId xmlns:a16="http://schemas.microsoft.com/office/drawing/2014/main" id="{E32F3D89-2F6E-C778-1785-3C9638DAF351}"/>
              </a:ext>
            </a:extLst>
          </p:cNvPr>
          <p:cNvSpPr txBox="1">
            <a:spLocks/>
          </p:cNvSpPr>
          <p:nvPr/>
        </p:nvSpPr>
        <p:spPr>
          <a:xfrm>
            <a:off x="835285" y="1391193"/>
            <a:ext cx="3834171" cy="68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sv-SE" b="1" dirty="0">
                <a:solidFill>
                  <a:srgbClr val="4A4A49"/>
                </a:solidFill>
                <a:effectLst/>
                <a:latin typeface="Verdana" panose="020B0604030504040204" pitchFamily="34" charset="0"/>
                <a:ea typeface="Verdana" panose="020B0604030504040204" pitchFamily="34" charset="0"/>
                <a:cs typeface="Verdana" panose="020B0604030504040204" pitchFamily="34" charset="0"/>
              </a:rPr>
              <a:t>Tid från symtom till diagnos</a:t>
            </a:r>
            <a:r>
              <a:rPr lang="sv-SE" dirty="0">
                <a:solidFill>
                  <a:srgbClr val="4A4A49"/>
                </a:solidFill>
                <a:effectLst/>
                <a:latin typeface="Verdana" panose="020B0604030504040204" pitchFamily="34" charset="0"/>
                <a:ea typeface="Verdana" panose="020B0604030504040204" pitchFamily="34" charset="0"/>
                <a:cs typeface="Verdana" panose="020B0604030504040204" pitchFamily="34" charset="0"/>
              </a:rPr>
              <a:t> </a:t>
            </a:r>
            <a:endParaRPr lang="sv-SE" dirty="0">
              <a:solidFill>
                <a:srgbClr val="4A4A49"/>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ubrik 2">
            <a:extLst>
              <a:ext uri="{FF2B5EF4-FFF2-40B4-BE49-F238E27FC236}">
                <a16:creationId xmlns:a16="http://schemas.microsoft.com/office/drawing/2014/main" id="{9D377C26-4283-18B3-273B-1004F8735126}"/>
              </a:ext>
            </a:extLst>
          </p:cNvPr>
          <p:cNvSpPr txBox="1">
            <a:spLocks/>
          </p:cNvSpPr>
          <p:nvPr/>
        </p:nvSpPr>
        <p:spPr>
          <a:xfrm>
            <a:off x="6411945" y="1231148"/>
            <a:ext cx="5311515" cy="93984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sv-SE" dirty="0">
                <a:solidFill>
                  <a:srgbClr val="4A4A49"/>
                </a:solidFill>
                <a:effectLst/>
              </a:rPr>
              <a:t>Upptäck förmaksflimmer innan en stroke inträffar</a:t>
            </a:r>
          </a:p>
        </p:txBody>
      </p:sp>
      <p:sp>
        <p:nvSpPr>
          <p:cNvPr id="6" name="textruta 5">
            <a:extLst>
              <a:ext uri="{FF2B5EF4-FFF2-40B4-BE49-F238E27FC236}">
                <a16:creationId xmlns:a16="http://schemas.microsoft.com/office/drawing/2014/main" id="{445E1E4D-5429-55A4-774D-FBC0AE30C9DC}"/>
              </a:ext>
            </a:extLst>
          </p:cNvPr>
          <p:cNvSpPr txBox="1"/>
          <p:nvPr/>
        </p:nvSpPr>
        <p:spPr>
          <a:xfrm>
            <a:off x="857974" y="6015160"/>
            <a:ext cx="4680465" cy="553998"/>
          </a:xfrm>
          <a:prstGeom prst="rect">
            <a:avLst/>
          </a:prstGeom>
          <a:noFill/>
        </p:spPr>
        <p:txBody>
          <a:bodyPr wrap="square">
            <a:spAutoFit/>
          </a:bodyPr>
          <a:lstStyle/>
          <a:p>
            <a:r>
              <a:rPr lang="sv-SE" sz="1000" dirty="0">
                <a:effectLst/>
                <a:latin typeface="Verdana" panose="020B0604030504040204" pitchFamily="34" charset="0"/>
                <a:ea typeface="Verdana" panose="020B0604030504040204" pitchFamily="34" charset="0"/>
                <a:cs typeface="Verdana" panose="020B0604030504040204" pitchFamily="34" charset="0"/>
              </a:rPr>
              <a:t>Källa: Riksförbundet </a:t>
            </a:r>
            <a:r>
              <a:rPr lang="sv-SE" sz="1000" dirty="0" err="1">
                <a:effectLst/>
                <a:latin typeface="Verdana" panose="020B0604030504040204" pitchFamily="34" charset="0"/>
                <a:ea typeface="Verdana" panose="020B0604030504040204" pitchFamily="34" charset="0"/>
                <a:cs typeface="Verdana" panose="020B0604030504040204" pitchFamily="34" charset="0"/>
              </a:rPr>
              <a:t>HjärtLungs</a:t>
            </a:r>
            <a:r>
              <a:rPr lang="sv-SE" sz="1000" dirty="0">
                <a:effectLst/>
                <a:latin typeface="Verdana" panose="020B0604030504040204" pitchFamily="34" charset="0"/>
                <a:ea typeface="Verdana" panose="020B0604030504040204" pitchFamily="34" charset="0"/>
                <a:cs typeface="Verdana" panose="020B0604030504040204" pitchFamily="34" charset="0"/>
              </a:rPr>
              <a:t> medlemsundersökning 2023. </a:t>
            </a:r>
            <a:br>
              <a:rPr lang="sv-SE" sz="1000" dirty="0">
                <a:effectLst/>
                <a:latin typeface="Verdana" panose="020B0604030504040204" pitchFamily="34" charset="0"/>
                <a:ea typeface="Verdana" panose="020B0604030504040204" pitchFamily="34" charset="0"/>
                <a:cs typeface="Verdana" panose="020B0604030504040204" pitchFamily="34" charset="0"/>
              </a:rPr>
            </a:br>
            <a:r>
              <a:rPr lang="sv-SE" sz="1000" dirty="0">
                <a:effectLst/>
                <a:latin typeface="Verdana" panose="020B0604030504040204" pitchFamily="34" charset="0"/>
                <a:ea typeface="Verdana" panose="020B0604030504040204" pitchFamily="34" charset="0"/>
                <a:cs typeface="Verdana" panose="020B0604030504040204" pitchFamily="34" charset="0"/>
              </a:rPr>
              <a:t>Totalt har 927 personer svarat på frågan: ”Hur länge bedömer du </a:t>
            </a:r>
            <a:br>
              <a:rPr lang="sv-SE" sz="1000" dirty="0">
                <a:effectLst/>
                <a:latin typeface="Verdana" panose="020B0604030504040204" pitchFamily="34" charset="0"/>
                <a:ea typeface="Verdana" panose="020B0604030504040204" pitchFamily="34" charset="0"/>
                <a:cs typeface="Verdana" panose="020B0604030504040204" pitchFamily="34" charset="0"/>
              </a:rPr>
            </a:br>
            <a:r>
              <a:rPr lang="sv-SE" sz="1000" dirty="0">
                <a:effectLst/>
                <a:latin typeface="Verdana" panose="020B0604030504040204" pitchFamily="34" charset="0"/>
                <a:ea typeface="Verdana" panose="020B0604030504040204" pitchFamily="34" charset="0"/>
                <a:cs typeface="Verdana" panose="020B0604030504040204" pitchFamily="34" charset="0"/>
              </a:rPr>
              <a:t>att du hade symtom av förmaksflimmer innan du fick en diagnos?”.</a:t>
            </a:r>
          </a:p>
        </p:txBody>
      </p:sp>
    </p:spTree>
    <p:extLst>
      <p:ext uri="{BB962C8B-B14F-4D97-AF65-F5344CB8AC3E}">
        <p14:creationId xmlns:p14="http://schemas.microsoft.com/office/powerpoint/2010/main" val="320453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FD3D6B9-BFDB-F9F7-8026-79ECBDCA43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56714" y="469990"/>
            <a:ext cx="4801094" cy="4665705"/>
          </a:xfrm>
          <a:prstGeom prst="rect">
            <a:avLst/>
          </a:prstGeom>
        </p:spPr>
      </p:pic>
      <p:pic>
        <p:nvPicPr>
          <p:cNvPr id="12" name="Bildobjekt 11">
            <a:extLst>
              <a:ext uri="{FF2B5EF4-FFF2-40B4-BE49-F238E27FC236}">
                <a16:creationId xmlns:a16="http://schemas.microsoft.com/office/drawing/2014/main" id="{D748AAD5-F2DA-B89E-8DFB-3CB32408D8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72333" y="5200409"/>
            <a:ext cx="1569855" cy="461665"/>
          </a:xfrm>
          <a:prstGeom prst="rect">
            <a:avLst/>
          </a:prstGeom>
        </p:spPr>
      </p:pic>
      <p:sp>
        <p:nvSpPr>
          <p:cNvPr id="2" name="Rubrik 2">
            <a:extLst>
              <a:ext uri="{FF2B5EF4-FFF2-40B4-BE49-F238E27FC236}">
                <a16:creationId xmlns:a16="http://schemas.microsoft.com/office/drawing/2014/main" id="{6CD6209A-D87F-902C-0734-BBD82F3F42FB}"/>
              </a:ext>
            </a:extLst>
          </p:cNvPr>
          <p:cNvSpPr txBox="1">
            <a:spLocks/>
          </p:cNvSpPr>
          <p:nvPr/>
        </p:nvSpPr>
        <p:spPr>
          <a:xfrm>
            <a:off x="838199" y="1810473"/>
            <a:ext cx="4394201" cy="323705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sv-SE" dirty="0">
                <a:solidFill>
                  <a:srgbClr val="4A4A49"/>
                </a:solidFill>
                <a:effectLst/>
              </a:rPr>
              <a:t>Har du fått möjlighet från vården att använda något tekniskt hjälpmedel för att mäta ditt förmaksflimmer?</a:t>
            </a:r>
          </a:p>
        </p:txBody>
      </p:sp>
      <p:sp>
        <p:nvSpPr>
          <p:cNvPr id="3" name="textruta 2">
            <a:extLst>
              <a:ext uri="{FF2B5EF4-FFF2-40B4-BE49-F238E27FC236}">
                <a16:creationId xmlns:a16="http://schemas.microsoft.com/office/drawing/2014/main" id="{CFC1EEB2-70D1-D62F-21A7-2916519F334D}"/>
              </a:ext>
            </a:extLst>
          </p:cNvPr>
          <p:cNvSpPr txBox="1"/>
          <p:nvPr/>
        </p:nvSpPr>
        <p:spPr>
          <a:xfrm>
            <a:off x="857974" y="6177925"/>
            <a:ext cx="6152426" cy="400110"/>
          </a:xfrm>
          <a:prstGeom prst="rect">
            <a:avLst/>
          </a:prstGeom>
          <a:noFill/>
        </p:spPr>
        <p:txBody>
          <a:bodyPr wrap="square">
            <a:spAutoFit/>
          </a:bodyPr>
          <a:lstStyle/>
          <a:p>
            <a:r>
              <a:rPr lang="sv-SE" sz="1000" dirty="0">
                <a:effectLst/>
                <a:latin typeface="Verdana" panose="020B0604030504040204" pitchFamily="34" charset="0"/>
                <a:ea typeface="Verdana" panose="020B0604030504040204" pitchFamily="34" charset="0"/>
                <a:cs typeface="Verdana" panose="020B0604030504040204" pitchFamily="34" charset="0"/>
              </a:rPr>
              <a:t>Källa: Riksförbundet </a:t>
            </a:r>
            <a:r>
              <a:rPr lang="sv-SE" sz="1000" dirty="0" err="1">
                <a:effectLst/>
                <a:latin typeface="Verdana" panose="020B0604030504040204" pitchFamily="34" charset="0"/>
                <a:ea typeface="Verdana" panose="020B0604030504040204" pitchFamily="34" charset="0"/>
                <a:cs typeface="Verdana" panose="020B0604030504040204" pitchFamily="34" charset="0"/>
              </a:rPr>
              <a:t>HjärtLungs</a:t>
            </a:r>
            <a:r>
              <a:rPr lang="sv-SE" sz="1000" dirty="0">
                <a:effectLst/>
                <a:latin typeface="Verdana" panose="020B0604030504040204" pitchFamily="34" charset="0"/>
                <a:ea typeface="Verdana" panose="020B0604030504040204" pitchFamily="34" charset="0"/>
                <a:cs typeface="Verdana" panose="020B0604030504040204" pitchFamily="34" charset="0"/>
              </a:rPr>
              <a:t> medlemsundersökning 2023. Totalt har 927 personer svarat på frågan. Med tekniskt hjälpmedel menas exempelvis tum-EKG, EKG-plåster eller liknande.</a:t>
            </a:r>
          </a:p>
        </p:txBody>
      </p:sp>
    </p:spTree>
    <p:extLst>
      <p:ext uri="{BB962C8B-B14F-4D97-AF65-F5344CB8AC3E}">
        <p14:creationId xmlns:p14="http://schemas.microsoft.com/office/powerpoint/2010/main" val="308269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3">
            <a:extLst>
              <a:ext uri="{FF2B5EF4-FFF2-40B4-BE49-F238E27FC236}">
                <a16:creationId xmlns:a16="http://schemas.microsoft.com/office/drawing/2014/main" id="{A2DA0B74-62C9-E8D1-9027-E1253BF4FA4E}"/>
              </a:ext>
            </a:extLst>
          </p:cNvPr>
          <p:cNvSpPr txBox="1">
            <a:spLocks/>
          </p:cNvSpPr>
          <p:nvPr/>
        </p:nvSpPr>
        <p:spPr>
          <a:xfrm>
            <a:off x="828260" y="2920285"/>
            <a:ext cx="4798817" cy="3450841"/>
          </a:xfrm>
          <a:prstGeom prst="rect">
            <a:avLst/>
          </a:prstGeom>
        </p:spPr>
        <p:txBody>
          <a:bodyPr>
            <a:noAutofit/>
          </a:bodyPr>
          <a:lst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4A4A49"/>
              </a:buClr>
              <a:buSzPct val="150000"/>
            </a:pPr>
            <a:r>
              <a:rPr lang="sv-SE" sz="1600" dirty="0">
                <a:solidFill>
                  <a:srgbClr val="4A4A49"/>
                </a:solidFill>
              </a:rPr>
              <a:t>Personer som besöker vården med symtom av förmaksflimmer bör i alla regioner få tillgång till smidig och portabel EKG-utrustning för undersökning av hjärtat under längre tid.</a:t>
            </a:r>
          </a:p>
          <a:p>
            <a:pPr>
              <a:lnSpc>
                <a:spcPct val="120000"/>
              </a:lnSpc>
              <a:buClr>
                <a:srgbClr val="4A4A49"/>
              </a:buClr>
              <a:buSzPct val="150000"/>
            </a:pPr>
            <a:r>
              <a:rPr lang="sv-SE" sz="1600" dirty="0">
                <a:solidFill>
                  <a:srgbClr val="4A4A49"/>
                </a:solidFill>
              </a:rPr>
              <a:t>För att hitta fler fall av dolt förmaks-flimmer bör alla regioner i samband med de riktade hälsosamtal som redan bedrivs, ta pulsen, informera om vanliga symtom, och ge möjlighet till lån av portabel EKG-utrustning till personer över 65 år.</a:t>
            </a:r>
          </a:p>
        </p:txBody>
      </p:sp>
      <p:sp>
        <p:nvSpPr>
          <p:cNvPr id="8" name="Rubrik 2">
            <a:extLst>
              <a:ext uri="{FF2B5EF4-FFF2-40B4-BE49-F238E27FC236}">
                <a16:creationId xmlns:a16="http://schemas.microsoft.com/office/drawing/2014/main" id="{978F2B1D-E785-1C07-8A56-F7D51E9D7801}"/>
              </a:ext>
            </a:extLst>
          </p:cNvPr>
          <p:cNvSpPr txBox="1">
            <a:spLocks/>
          </p:cNvSpPr>
          <p:nvPr/>
        </p:nvSpPr>
        <p:spPr>
          <a:xfrm>
            <a:off x="838199" y="772983"/>
            <a:ext cx="4394201" cy="19819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sv-SE" dirty="0">
                <a:solidFill>
                  <a:srgbClr val="4A4A49"/>
                </a:solidFill>
                <a:effectLst/>
              </a:rPr>
              <a:t>Två konkreta förslag </a:t>
            </a:r>
            <a:br>
              <a:rPr lang="sv-SE" dirty="0">
                <a:solidFill>
                  <a:srgbClr val="4A4A49"/>
                </a:solidFill>
                <a:effectLst/>
              </a:rPr>
            </a:br>
            <a:r>
              <a:rPr lang="sv-SE" dirty="0">
                <a:solidFill>
                  <a:srgbClr val="4A4A49"/>
                </a:solidFill>
                <a:effectLst/>
              </a:rPr>
              <a:t>för att upptäcka</a:t>
            </a:r>
            <a:br>
              <a:rPr lang="sv-SE" dirty="0">
                <a:solidFill>
                  <a:srgbClr val="4A4A49"/>
                </a:solidFill>
                <a:effectLst/>
              </a:rPr>
            </a:br>
            <a:r>
              <a:rPr lang="sv-SE" dirty="0">
                <a:solidFill>
                  <a:srgbClr val="4A4A49"/>
                </a:solidFill>
                <a:effectLst/>
              </a:rPr>
              <a:t>fler fall av förmaksflimmer </a:t>
            </a:r>
            <a:br>
              <a:rPr lang="sv-SE" dirty="0">
                <a:solidFill>
                  <a:srgbClr val="4A4A49"/>
                </a:solidFill>
                <a:effectLst/>
              </a:rPr>
            </a:br>
            <a:r>
              <a:rPr lang="sv-SE" dirty="0">
                <a:solidFill>
                  <a:srgbClr val="4A4A49"/>
                </a:solidFill>
                <a:effectLst/>
              </a:rPr>
              <a:t>i befolkningen</a:t>
            </a:r>
          </a:p>
        </p:txBody>
      </p:sp>
      <p:pic>
        <p:nvPicPr>
          <p:cNvPr id="11" name="Platshållare för bild 5">
            <a:extLst>
              <a:ext uri="{FF2B5EF4-FFF2-40B4-BE49-F238E27FC236}">
                <a16:creationId xmlns:a16="http://schemas.microsoft.com/office/drawing/2014/main" id="{6022934C-DAA1-7AD3-2E8C-27C9C51588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4"/>
          <a:stretch/>
        </p:blipFill>
        <p:spPr>
          <a:xfrm>
            <a:off x="6096000" y="-1"/>
            <a:ext cx="6096000" cy="5553075"/>
          </a:xfrm>
          <a:prstGeom prst="rect">
            <a:avLst/>
          </a:prstGeom>
        </p:spPr>
      </p:pic>
    </p:spTree>
    <p:extLst>
      <p:ext uri="{BB962C8B-B14F-4D97-AF65-F5344CB8AC3E}">
        <p14:creationId xmlns:p14="http://schemas.microsoft.com/office/powerpoint/2010/main" val="35884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9">
            <a:extLst>
              <a:ext uri="{FF2B5EF4-FFF2-40B4-BE49-F238E27FC236}">
                <a16:creationId xmlns:a16="http://schemas.microsoft.com/office/drawing/2014/main" id="{76EEB097-D5F9-7810-A2BF-E4734F1120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5250873" cy="6858000"/>
          </a:xfrm>
          <a:prstGeom prst="rect">
            <a:avLst/>
          </a:prstGeom>
        </p:spPr>
      </p:pic>
      <p:sp>
        <p:nvSpPr>
          <p:cNvPr id="3" name="Rubrik 2">
            <a:extLst>
              <a:ext uri="{FF2B5EF4-FFF2-40B4-BE49-F238E27FC236}">
                <a16:creationId xmlns:a16="http://schemas.microsoft.com/office/drawing/2014/main" id="{9864A495-589C-6E4E-98B2-1FBBBD744454}"/>
              </a:ext>
            </a:extLst>
          </p:cNvPr>
          <p:cNvSpPr>
            <a:spLocks noGrp="1"/>
          </p:cNvSpPr>
          <p:nvPr>
            <p:ph type="title"/>
          </p:nvPr>
        </p:nvSpPr>
        <p:spPr>
          <a:xfrm>
            <a:off x="5742709" y="669928"/>
            <a:ext cx="3733799" cy="422497"/>
          </a:xfrm>
        </p:spPr>
        <p:txBody>
          <a:bodyPr>
            <a:noAutofit/>
          </a:bodyPr>
          <a:lstStyle/>
          <a:p>
            <a:pPr>
              <a:lnSpc>
                <a:spcPct val="100000"/>
              </a:lnSpc>
            </a:pPr>
            <a:r>
              <a:rPr lang="sv-SE" dirty="0">
                <a:solidFill>
                  <a:srgbClr val="4A4A49"/>
                </a:solidFill>
                <a:effectLst/>
              </a:rPr>
              <a:t>Sammanfattning</a:t>
            </a:r>
          </a:p>
        </p:txBody>
      </p:sp>
      <p:sp>
        <p:nvSpPr>
          <p:cNvPr id="4" name="Platshållare för innehåll 3">
            <a:extLst>
              <a:ext uri="{FF2B5EF4-FFF2-40B4-BE49-F238E27FC236}">
                <a16:creationId xmlns:a16="http://schemas.microsoft.com/office/drawing/2014/main" id="{CC208CB5-D980-2743-A8E9-42AFC7A9E863}"/>
              </a:ext>
            </a:extLst>
          </p:cNvPr>
          <p:cNvSpPr>
            <a:spLocks noGrp="1"/>
          </p:cNvSpPr>
          <p:nvPr>
            <p:ph idx="14"/>
          </p:nvPr>
        </p:nvSpPr>
        <p:spPr>
          <a:xfrm>
            <a:off x="5735782" y="1324258"/>
            <a:ext cx="5674340" cy="5251471"/>
          </a:xfrm>
        </p:spPr>
        <p:txBody>
          <a:bodyPr>
            <a:noAutofit/>
          </a:bodyPr>
          <a:lstStyle/>
          <a:p>
            <a:pPr>
              <a:lnSpc>
                <a:spcPts val="2400"/>
              </a:lnSpc>
              <a:spcBef>
                <a:spcPts val="0"/>
              </a:spcBef>
              <a:spcAft>
                <a:spcPts val="1200"/>
              </a:spcAft>
              <a:buClr>
                <a:srgbClr val="4A4A49"/>
              </a:buClr>
              <a:buSzPct val="150000"/>
            </a:pPr>
            <a:r>
              <a:rPr lang="sv-SE" sz="1600" dirty="0">
                <a:solidFill>
                  <a:srgbClr val="4A4A49"/>
                </a:solidFill>
              </a:rPr>
              <a:t>Förmaksflimmer är en vanlig och allvarlig sjukdom med stort mörkertal.</a:t>
            </a:r>
          </a:p>
          <a:p>
            <a:pPr>
              <a:lnSpc>
                <a:spcPts val="2400"/>
              </a:lnSpc>
              <a:spcBef>
                <a:spcPts val="0"/>
              </a:spcBef>
              <a:spcAft>
                <a:spcPts val="1200"/>
              </a:spcAft>
              <a:buClr>
                <a:srgbClr val="4A4A49"/>
              </a:buClr>
              <a:buSzPct val="150000"/>
            </a:pPr>
            <a:r>
              <a:rPr lang="sv-SE" sz="1600" dirty="0">
                <a:solidFill>
                  <a:srgbClr val="4A4A49"/>
                </a:solidFill>
              </a:rPr>
              <a:t>Mörkertalet leder till allvarliga komplikationer såsom stroke.</a:t>
            </a:r>
          </a:p>
          <a:p>
            <a:pPr>
              <a:lnSpc>
                <a:spcPts val="2400"/>
              </a:lnSpc>
              <a:spcBef>
                <a:spcPts val="0"/>
              </a:spcBef>
              <a:spcAft>
                <a:spcPts val="1200"/>
              </a:spcAft>
              <a:buClr>
                <a:srgbClr val="4A4A49"/>
              </a:buClr>
              <a:buSzPct val="150000"/>
            </a:pPr>
            <a:r>
              <a:rPr lang="sv-SE" sz="1600" dirty="0">
                <a:solidFill>
                  <a:srgbClr val="4A4A49"/>
                </a:solidFill>
              </a:rPr>
              <a:t>Många patienter får i dag vänta månader eller </a:t>
            </a:r>
            <a:br>
              <a:rPr lang="sv-SE" sz="1600" dirty="0">
                <a:solidFill>
                  <a:srgbClr val="4A4A49"/>
                </a:solidFill>
              </a:rPr>
            </a:br>
            <a:r>
              <a:rPr lang="sv-SE" sz="1600" dirty="0">
                <a:solidFill>
                  <a:srgbClr val="4A4A49"/>
                </a:solidFill>
              </a:rPr>
              <a:t>år på sin diagnos.</a:t>
            </a:r>
          </a:p>
          <a:p>
            <a:pPr>
              <a:lnSpc>
                <a:spcPts val="2400"/>
              </a:lnSpc>
              <a:spcBef>
                <a:spcPts val="0"/>
              </a:spcBef>
              <a:spcAft>
                <a:spcPts val="1200"/>
              </a:spcAft>
              <a:buClr>
                <a:srgbClr val="4A4A49"/>
              </a:buClr>
              <a:buSzPct val="150000"/>
            </a:pPr>
            <a:r>
              <a:rPr lang="sv-SE" sz="1600" dirty="0">
                <a:solidFill>
                  <a:srgbClr val="4A4A49"/>
                </a:solidFill>
              </a:rPr>
              <a:t>Screening i riskgrupper minskar antalet komplikationer och är en kostnadseffektiv insats.</a:t>
            </a:r>
          </a:p>
          <a:p>
            <a:pPr>
              <a:lnSpc>
                <a:spcPts val="2400"/>
              </a:lnSpc>
              <a:spcBef>
                <a:spcPts val="0"/>
              </a:spcBef>
              <a:spcAft>
                <a:spcPts val="1200"/>
              </a:spcAft>
              <a:buClr>
                <a:srgbClr val="4A4A49"/>
              </a:buClr>
              <a:buSzPct val="150000"/>
            </a:pPr>
            <a:r>
              <a:rPr lang="sv-SE" sz="1600" dirty="0">
                <a:solidFill>
                  <a:srgbClr val="4A4A49"/>
                </a:solidFill>
              </a:rPr>
              <a:t>Det krävs satsningar för att både upptäcka fler misstänkta och fler symtomfria fall av förmaksflimmer.</a:t>
            </a:r>
          </a:p>
        </p:txBody>
      </p:sp>
    </p:spTree>
    <p:extLst>
      <p:ext uri="{BB962C8B-B14F-4D97-AF65-F5344CB8AC3E}">
        <p14:creationId xmlns:p14="http://schemas.microsoft.com/office/powerpoint/2010/main" val="222763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3">
            <a:extLst>
              <a:ext uri="{FF2B5EF4-FFF2-40B4-BE49-F238E27FC236}">
                <a16:creationId xmlns:a16="http://schemas.microsoft.com/office/drawing/2014/main" id="{F9487D17-B151-0AEE-98C6-8BCC879AEB29}"/>
              </a:ext>
            </a:extLst>
          </p:cNvPr>
          <p:cNvSpPr txBox="1">
            <a:spLocks/>
          </p:cNvSpPr>
          <p:nvPr/>
        </p:nvSpPr>
        <p:spPr>
          <a:xfrm>
            <a:off x="5996307" y="1890634"/>
            <a:ext cx="5392129" cy="1168252"/>
          </a:xfrm>
          <a:prstGeom prst="rect">
            <a:avLst/>
          </a:prstGeom>
        </p:spPr>
        <p:txBody>
          <a:bodyPr/>
          <a:lst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sv-SE" sz="2400" dirty="0">
                <a:solidFill>
                  <a:srgbClr val="3F3F3F"/>
                </a:solidFill>
                <a:effectLst/>
              </a:rPr>
              <a:t>Ingen ska behöva upptäcka </a:t>
            </a:r>
            <a:br>
              <a:rPr lang="sv-SE" sz="2400" dirty="0">
                <a:solidFill>
                  <a:srgbClr val="3F3F3F"/>
                </a:solidFill>
                <a:effectLst/>
              </a:rPr>
            </a:br>
            <a:r>
              <a:rPr lang="sv-SE" sz="2400" dirty="0">
                <a:solidFill>
                  <a:srgbClr val="3F3F3F"/>
                </a:solidFill>
                <a:effectLst/>
              </a:rPr>
              <a:t>att de har förmaksflimmer först när de drabbats av en stroke.</a:t>
            </a:r>
            <a:endParaRPr lang="sv-SE" sz="2400" dirty="0">
              <a:solidFill>
                <a:srgbClr val="3F3F3F"/>
              </a:solidFill>
              <a:latin typeface="Helvetica" pitchFamily="2" charset="0"/>
            </a:endParaRPr>
          </a:p>
          <a:p>
            <a:pPr marL="0" indent="0" algn="ctr">
              <a:buFont typeface="Arial" panose="020B0604020202020204" pitchFamily="34" charset="0"/>
              <a:buNone/>
            </a:pPr>
            <a:endParaRPr lang="sv-SE" sz="2400" dirty="0"/>
          </a:p>
        </p:txBody>
      </p:sp>
      <p:sp>
        <p:nvSpPr>
          <p:cNvPr id="2" name="Rubrik 1">
            <a:extLst>
              <a:ext uri="{FF2B5EF4-FFF2-40B4-BE49-F238E27FC236}">
                <a16:creationId xmlns:a16="http://schemas.microsoft.com/office/drawing/2014/main" id="{1527D9FD-06FE-4555-CA1C-9E9B0B586884}"/>
              </a:ext>
            </a:extLst>
          </p:cNvPr>
          <p:cNvSpPr>
            <a:spLocks noGrp="1"/>
          </p:cNvSpPr>
          <p:nvPr>
            <p:ph type="title"/>
          </p:nvPr>
        </p:nvSpPr>
        <p:spPr>
          <a:xfrm>
            <a:off x="5996307" y="3297538"/>
            <a:ext cx="6090949" cy="881781"/>
          </a:xfrm>
        </p:spPr>
        <p:txBody>
          <a:bodyPr/>
          <a:lstStyle/>
          <a:p>
            <a:pPr algn="ctr"/>
            <a:r>
              <a:rPr lang="sv-SE" dirty="0">
                <a:solidFill>
                  <a:srgbClr val="3F3F3F"/>
                </a:solidFill>
                <a:effectLst/>
              </a:rPr>
              <a:t>Låt oss sätta ljuset </a:t>
            </a:r>
            <a:br>
              <a:rPr lang="sv-SE" dirty="0">
                <a:solidFill>
                  <a:srgbClr val="3F3F3F"/>
                </a:solidFill>
                <a:effectLst/>
              </a:rPr>
            </a:br>
            <a:r>
              <a:rPr lang="sv-SE" dirty="0">
                <a:solidFill>
                  <a:srgbClr val="3F3F3F"/>
                </a:solidFill>
                <a:effectLst/>
              </a:rPr>
              <a:t>på mörkertalet.</a:t>
            </a:r>
          </a:p>
        </p:txBody>
      </p:sp>
      <p:pic>
        <p:nvPicPr>
          <p:cNvPr id="4" name="Platshållare för bild 9">
            <a:extLst>
              <a:ext uri="{FF2B5EF4-FFF2-40B4-BE49-F238E27FC236}">
                <a16:creationId xmlns:a16="http://schemas.microsoft.com/office/drawing/2014/main" id="{ED9215D0-B355-CC0E-D93E-8F2479DA5E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5250873"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Pennanteckning 5">
                <a:extLst>
                  <a:ext uri="{FF2B5EF4-FFF2-40B4-BE49-F238E27FC236}">
                    <a16:creationId xmlns:a16="http://schemas.microsoft.com/office/drawing/2014/main" id="{683F095A-AFDA-01EB-44B0-0FB039835AF0}"/>
                  </a:ext>
                </a:extLst>
              </p14:cNvPr>
              <p14:cNvContentPartPr/>
              <p14:nvPr/>
            </p14:nvContentPartPr>
            <p14:xfrm>
              <a:off x="4564735" y="-282175"/>
              <a:ext cx="360" cy="360"/>
            </p14:xfrm>
          </p:contentPart>
        </mc:Choice>
        <mc:Fallback xmlns="">
          <p:pic>
            <p:nvPicPr>
              <p:cNvPr id="6" name="Pennanteckning 5">
                <a:extLst>
                  <a:ext uri="{FF2B5EF4-FFF2-40B4-BE49-F238E27FC236}">
                    <a16:creationId xmlns:a16="http://schemas.microsoft.com/office/drawing/2014/main" id="{683F095A-AFDA-01EB-44B0-0FB039835AF0}"/>
                  </a:ext>
                </a:extLst>
              </p:cNvPr>
              <p:cNvPicPr/>
              <p:nvPr/>
            </p:nvPicPr>
            <p:blipFill>
              <a:blip r:embed="rId4"/>
              <a:stretch>
                <a:fillRect/>
              </a:stretch>
            </p:blipFill>
            <p:spPr>
              <a:xfrm>
                <a:off x="4555735" y="-291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Pennanteckning 6">
                <a:extLst>
                  <a:ext uri="{FF2B5EF4-FFF2-40B4-BE49-F238E27FC236}">
                    <a16:creationId xmlns:a16="http://schemas.microsoft.com/office/drawing/2014/main" id="{22864188-12DE-7D8E-9194-E69073AF1112}"/>
                  </a:ext>
                </a:extLst>
              </p14:cNvPr>
              <p14:cNvContentPartPr/>
              <p14:nvPr/>
            </p14:nvContentPartPr>
            <p14:xfrm>
              <a:off x="1504375" y="-287935"/>
              <a:ext cx="360" cy="360"/>
            </p14:xfrm>
          </p:contentPart>
        </mc:Choice>
        <mc:Fallback xmlns="">
          <p:pic>
            <p:nvPicPr>
              <p:cNvPr id="7" name="Pennanteckning 6">
                <a:extLst>
                  <a:ext uri="{FF2B5EF4-FFF2-40B4-BE49-F238E27FC236}">
                    <a16:creationId xmlns:a16="http://schemas.microsoft.com/office/drawing/2014/main" id="{22864188-12DE-7D8E-9194-E69073AF1112}"/>
                  </a:ext>
                </a:extLst>
              </p:cNvPr>
              <p:cNvPicPr/>
              <p:nvPr/>
            </p:nvPicPr>
            <p:blipFill>
              <a:blip r:embed="rId4"/>
              <a:stretch>
                <a:fillRect/>
              </a:stretch>
            </p:blipFill>
            <p:spPr>
              <a:xfrm>
                <a:off x="1495375" y="-296935"/>
                <a:ext cx="18000" cy="18000"/>
              </a:xfrm>
              <a:prstGeom prst="rect">
                <a:avLst/>
              </a:prstGeom>
            </p:spPr>
          </p:pic>
        </mc:Fallback>
      </mc:AlternateContent>
    </p:spTree>
    <p:extLst>
      <p:ext uri="{BB962C8B-B14F-4D97-AF65-F5344CB8AC3E}">
        <p14:creationId xmlns:p14="http://schemas.microsoft.com/office/powerpoint/2010/main" val="42531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5">
            <a:extLst>
              <a:ext uri="{FF2B5EF4-FFF2-40B4-BE49-F238E27FC236}">
                <a16:creationId xmlns:a16="http://schemas.microsoft.com/office/drawing/2014/main" id="{B954D3EC-D12F-A98C-3C78-C031B5506B4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0"/>
            <a:ext cx="6096000" cy="5569528"/>
          </a:xfrm>
          <a:prstGeom prst="rect">
            <a:avLst/>
          </a:prstGeom>
        </p:spPr>
      </p:pic>
      <p:sp>
        <p:nvSpPr>
          <p:cNvPr id="2" name="Platshållare för innehåll 1">
            <a:extLst>
              <a:ext uri="{FF2B5EF4-FFF2-40B4-BE49-F238E27FC236}">
                <a16:creationId xmlns:a16="http://schemas.microsoft.com/office/drawing/2014/main" id="{59DA17BB-5E85-A49A-7305-9A3178D684E2}"/>
              </a:ext>
            </a:extLst>
          </p:cNvPr>
          <p:cNvSpPr>
            <a:spLocks noGrp="1"/>
          </p:cNvSpPr>
          <p:nvPr>
            <p:ph sz="half" idx="1"/>
          </p:nvPr>
        </p:nvSpPr>
        <p:spPr>
          <a:xfrm>
            <a:off x="838200" y="1608737"/>
            <a:ext cx="6002868" cy="4149805"/>
          </a:xfrm>
        </p:spPr>
        <p:txBody>
          <a:bodyPr>
            <a:normAutofit/>
          </a:bodyPr>
          <a:lstStyle/>
          <a:p>
            <a:pPr marL="0" indent="0">
              <a:lnSpc>
                <a:spcPts val="2000"/>
              </a:lnSpc>
              <a:spcBef>
                <a:spcPts val="0"/>
              </a:spcBef>
              <a:buNone/>
            </a:pPr>
            <a:r>
              <a:rPr lang="sv-SE" sz="1600" dirty="0">
                <a:effectLst/>
              </a:rPr>
              <a:t>I dag lever uppskattningsvis 526 000 </a:t>
            </a:r>
            <a:br>
              <a:rPr lang="sv-SE" sz="1600" dirty="0">
                <a:effectLst/>
              </a:rPr>
            </a:br>
            <a:r>
              <a:rPr lang="sv-SE" sz="1600" dirty="0">
                <a:effectLst/>
              </a:rPr>
              <a:t>personer i Sverige med förmaksflimmer. </a:t>
            </a:r>
          </a:p>
          <a:p>
            <a:pPr marL="0" indent="0">
              <a:lnSpc>
                <a:spcPts val="2000"/>
              </a:lnSpc>
              <a:spcBef>
                <a:spcPts val="0"/>
              </a:spcBef>
              <a:buNone/>
            </a:pPr>
            <a:r>
              <a:rPr lang="sv-SE" sz="1600" dirty="0">
                <a:effectLst/>
              </a:rPr>
              <a:t>Av dessa fall har runt 399 000 fått </a:t>
            </a:r>
            <a:br>
              <a:rPr lang="sv-SE" sz="1600" dirty="0">
                <a:effectLst/>
              </a:rPr>
            </a:br>
            <a:r>
              <a:rPr lang="sv-SE" sz="1600" dirty="0">
                <a:effectLst/>
              </a:rPr>
              <a:t>sin diagnos.</a:t>
            </a:r>
          </a:p>
          <a:p>
            <a:pPr marL="0" indent="0">
              <a:lnSpc>
                <a:spcPts val="2000"/>
              </a:lnSpc>
              <a:spcBef>
                <a:spcPts val="0"/>
              </a:spcBef>
              <a:buNone/>
            </a:pPr>
            <a:endParaRPr lang="sv-SE" sz="1600" dirty="0">
              <a:effectLst/>
            </a:endParaRPr>
          </a:p>
          <a:p>
            <a:pPr marL="0" indent="0">
              <a:lnSpc>
                <a:spcPts val="2000"/>
              </a:lnSpc>
              <a:spcBef>
                <a:spcPts val="0"/>
              </a:spcBef>
              <a:buNone/>
            </a:pPr>
            <a:r>
              <a:rPr lang="sv-SE" sz="1600" dirty="0">
                <a:effectLst/>
              </a:rPr>
              <a:t>Mörkertalet är stort. </a:t>
            </a:r>
            <a:br>
              <a:rPr lang="sv-SE" sz="1600" dirty="0">
                <a:effectLst/>
              </a:rPr>
            </a:br>
            <a:r>
              <a:rPr lang="sv-SE" sz="1600" dirty="0">
                <a:effectLst/>
              </a:rPr>
              <a:t>Uppskattningsvis 127 000 fall </a:t>
            </a:r>
            <a:br>
              <a:rPr lang="sv-SE" sz="1600" dirty="0">
                <a:effectLst/>
              </a:rPr>
            </a:br>
            <a:r>
              <a:rPr lang="sv-SE" sz="1600" dirty="0">
                <a:effectLst/>
              </a:rPr>
              <a:t>är fortfarande oupptäckta.</a:t>
            </a:r>
          </a:p>
        </p:txBody>
      </p:sp>
      <p:sp>
        <p:nvSpPr>
          <p:cNvPr id="4" name="Rubrik 3">
            <a:extLst>
              <a:ext uri="{FF2B5EF4-FFF2-40B4-BE49-F238E27FC236}">
                <a16:creationId xmlns:a16="http://schemas.microsoft.com/office/drawing/2014/main" id="{14B0796C-FDC8-6685-5B5B-2FA255E0183B}"/>
              </a:ext>
            </a:extLst>
          </p:cNvPr>
          <p:cNvSpPr>
            <a:spLocks noGrp="1"/>
          </p:cNvSpPr>
          <p:nvPr>
            <p:ph type="title"/>
          </p:nvPr>
        </p:nvSpPr>
        <p:spPr>
          <a:xfrm>
            <a:off x="838200" y="669928"/>
            <a:ext cx="4896556" cy="881781"/>
          </a:xfrm>
        </p:spPr>
        <p:txBody>
          <a:bodyPr>
            <a:normAutofit/>
          </a:bodyPr>
          <a:lstStyle/>
          <a:p>
            <a:r>
              <a:rPr lang="sv-SE" dirty="0">
                <a:solidFill>
                  <a:srgbClr val="3F3F3F"/>
                </a:solidFill>
                <a:effectLst/>
              </a:rPr>
              <a:t>Förmaksflimmer </a:t>
            </a:r>
            <a:br>
              <a:rPr lang="sv-SE" dirty="0">
                <a:solidFill>
                  <a:srgbClr val="3F3F3F"/>
                </a:solidFill>
                <a:effectLst/>
              </a:rPr>
            </a:br>
            <a:r>
              <a:rPr lang="sv-SE" dirty="0">
                <a:solidFill>
                  <a:srgbClr val="3F3F3F"/>
                </a:solidFill>
                <a:effectLst/>
              </a:rPr>
              <a:t>i befolkningen</a:t>
            </a:r>
            <a:endParaRPr lang="sv-SE" dirty="0"/>
          </a:p>
        </p:txBody>
      </p:sp>
      <p:sp>
        <p:nvSpPr>
          <p:cNvPr id="3" name="textruta 3">
            <a:extLst>
              <a:ext uri="{FF2B5EF4-FFF2-40B4-BE49-F238E27FC236}">
                <a16:creationId xmlns:a16="http://schemas.microsoft.com/office/drawing/2014/main" id="{A94EB278-959C-DFF1-D964-8E182058B8A5}"/>
              </a:ext>
            </a:extLst>
          </p:cNvPr>
          <p:cNvSpPr txBox="1"/>
          <p:nvPr/>
        </p:nvSpPr>
        <p:spPr>
          <a:xfrm>
            <a:off x="865408" y="6315743"/>
            <a:ext cx="6096000" cy="400110"/>
          </a:xfrm>
          <a:prstGeom prst="rect">
            <a:avLst/>
          </a:prstGeom>
          <a:noFill/>
        </p:spPr>
        <p:txBody>
          <a:bodyPr wrap="square">
            <a:spAutoFit/>
          </a:bodyPr>
          <a:lstStyle/>
          <a:p>
            <a:r>
              <a:rPr lang="sv-SE" sz="1000">
                <a:effectLst/>
                <a:latin typeface="Verdana" panose="020B0604030504040204" pitchFamily="34" charset="0"/>
                <a:ea typeface="Verdana" panose="020B0604030504040204" pitchFamily="34" charset="0"/>
                <a:cs typeface="Verdana" panose="020B0604030504040204" pitchFamily="34" charset="0"/>
              </a:rPr>
              <a:t>Källa: Flimmerrapporten 2023</a:t>
            </a:r>
          </a:p>
          <a:p>
            <a:endParaRPr lang="sv-SE" sz="1000">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2" name="Grupp 11">
            <a:extLst>
              <a:ext uri="{FF2B5EF4-FFF2-40B4-BE49-F238E27FC236}">
                <a16:creationId xmlns:a16="http://schemas.microsoft.com/office/drawing/2014/main" id="{208C6912-15F5-677E-B0BE-34AB6E75E778}"/>
              </a:ext>
            </a:extLst>
          </p:cNvPr>
          <p:cNvGrpSpPr/>
          <p:nvPr/>
        </p:nvGrpSpPr>
        <p:grpSpPr>
          <a:xfrm>
            <a:off x="3306057" y="2976770"/>
            <a:ext cx="5561802" cy="3707868"/>
            <a:chOff x="3171147" y="2796890"/>
            <a:chExt cx="5561802" cy="3707868"/>
          </a:xfrm>
        </p:grpSpPr>
        <p:graphicFrame>
          <p:nvGraphicFramePr>
            <p:cNvPr id="6" name="Diagram 5">
              <a:extLst>
                <a:ext uri="{FF2B5EF4-FFF2-40B4-BE49-F238E27FC236}">
                  <a16:creationId xmlns:a16="http://schemas.microsoft.com/office/drawing/2014/main" id="{09C3384C-CCAA-CF14-27F4-7149EB432F43}"/>
                </a:ext>
              </a:extLst>
            </p:cNvPr>
            <p:cNvGraphicFramePr/>
            <p:nvPr>
              <p:extLst>
                <p:ext uri="{D42A27DB-BD31-4B8C-83A1-F6EECF244321}">
                  <p14:modId xmlns:p14="http://schemas.microsoft.com/office/powerpoint/2010/main" val="3045087228"/>
                </p:ext>
              </p:extLst>
            </p:nvPr>
          </p:nvGraphicFramePr>
          <p:xfrm>
            <a:off x="3171147" y="2796890"/>
            <a:ext cx="5561802" cy="37078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42F60EA2-A6F2-CDDC-F145-4CF7C2D70443}"/>
                </a:ext>
              </a:extLst>
            </p:cNvPr>
            <p:cNvSpPr txBox="1"/>
            <p:nvPr/>
          </p:nvSpPr>
          <p:spPr>
            <a:xfrm>
              <a:off x="4689223" y="3730646"/>
              <a:ext cx="1080278" cy="307777"/>
            </a:xfrm>
            <a:prstGeom prst="rect">
              <a:avLst/>
            </a:prstGeom>
            <a:noFill/>
          </p:spPr>
          <p:txBody>
            <a:bodyPr wrap="square">
              <a:spAutoFit/>
            </a:bodyPr>
            <a:lstStyle/>
            <a:p>
              <a:r>
                <a:rPr lang="sv-SE" sz="14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127 000 </a:t>
              </a:r>
              <a:endParaRPr lang="sv-SE"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ruta 10">
              <a:extLst>
                <a:ext uri="{FF2B5EF4-FFF2-40B4-BE49-F238E27FC236}">
                  <a16:creationId xmlns:a16="http://schemas.microsoft.com/office/drawing/2014/main" id="{FFFC3F3F-99DB-0CAF-5E1F-4772C4F31586}"/>
                </a:ext>
              </a:extLst>
            </p:cNvPr>
            <p:cNvSpPr txBox="1"/>
            <p:nvPr/>
          </p:nvSpPr>
          <p:spPr>
            <a:xfrm>
              <a:off x="6240424" y="4609195"/>
              <a:ext cx="1087907" cy="307777"/>
            </a:xfrm>
            <a:prstGeom prst="rect">
              <a:avLst/>
            </a:prstGeom>
            <a:noFill/>
          </p:spPr>
          <p:txBody>
            <a:bodyPr wrap="square">
              <a:spAutoFit/>
            </a:bodyPr>
            <a:lstStyle/>
            <a:p>
              <a:pPr algn="ctr"/>
              <a:r>
                <a:rPr lang="sv-SE" sz="1400" b="1" dirty="0">
                  <a:solidFill>
                    <a:schemeClr val="bg1"/>
                  </a:solidFill>
                  <a:latin typeface="Verdana" panose="020B0604030504040204" pitchFamily="34" charset="0"/>
                  <a:ea typeface="Verdana" panose="020B0604030504040204" pitchFamily="34" charset="0"/>
                  <a:cs typeface="Verdana" panose="020B0604030504040204" pitchFamily="34" charset="0"/>
                </a:rPr>
                <a:t>399 000 </a:t>
              </a:r>
            </a:p>
          </p:txBody>
        </p:sp>
      </p:grpSp>
    </p:spTree>
    <p:extLst>
      <p:ext uri="{BB962C8B-B14F-4D97-AF65-F5344CB8AC3E}">
        <p14:creationId xmlns:p14="http://schemas.microsoft.com/office/powerpoint/2010/main" val="95376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A58F1611-9809-B1B4-B130-477C1A67D174}"/>
              </a:ext>
            </a:extLst>
          </p:cNvPr>
          <p:cNvSpPr txBox="1"/>
          <p:nvPr/>
        </p:nvSpPr>
        <p:spPr>
          <a:xfrm>
            <a:off x="865408" y="6315743"/>
            <a:ext cx="6096000" cy="400110"/>
          </a:xfrm>
          <a:prstGeom prst="rect">
            <a:avLst/>
          </a:prstGeom>
          <a:noFill/>
        </p:spPr>
        <p:txBody>
          <a:bodyPr wrap="square">
            <a:spAutoFit/>
          </a:bodyPr>
          <a:lstStyle/>
          <a:p>
            <a:r>
              <a:rPr lang="sv-SE" sz="1000" dirty="0">
                <a:effectLst/>
                <a:latin typeface="Verdana" panose="020B0604030504040204" pitchFamily="34" charset="0"/>
                <a:ea typeface="Verdana" panose="020B0604030504040204" pitchFamily="34" charset="0"/>
                <a:cs typeface="Verdana" panose="020B0604030504040204" pitchFamily="34" charset="0"/>
              </a:rPr>
              <a:t>Källa: Flimmerrapporten 2023</a:t>
            </a:r>
          </a:p>
          <a:p>
            <a:endParaRPr lang="sv-SE" sz="10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Bildobjekt 4">
            <a:extLst>
              <a:ext uri="{FF2B5EF4-FFF2-40B4-BE49-F238E27FC236}">
                <a16:creationId xmlns:a16="http://schemas.microsoft.com/office/drawing/2014/main" id="{0C8B282B-047D-C198-F4CA-E807FABD9F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027" t="31466" r="10801" b="25034"/>
          <a:stretch/>
        </p:blipFill>
        <p:spPr>
          <a:xfrm>
            <a:off x="315685" y="1271929"/>
            <a:ext cx="7175311" cy="3942328"/>
          </a:xfrm>
          <a:prstGeom prst="rect">
            <a:avLst/>
          </a:prstGeom>
        </p:spPr>
      </p:pic>
      <p:sp>
        <p:nvSpPr>
          <p:cNvPr id="8" name="Rubrik 2">
            <a:extLst>
              <a:ext uri="{FF2B5EF4-FFF2-40B4-BE49-F238E27FC236}">
                <a16:creationId xmlns:a16="http://schemas.microsoft.com/office/drawing/2014/main" id="{5DCBEF41-1F70-543D-EBA9-F99100C9B221}"/>
              </a:ext>
            </a:extLst>
          </p:cNvPr>
          <p:cNvSpPr txBox="1">
            <a:spLocks/>
          </p:cNvSpPr>
          <p:nvPr/>
        </p:nvSpPr>
        <p:spPr>
          <a:xfrm>
            <a:off x="838199" y="669928"/>
            <a:ext cx="9569521" cy="8817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dirty="0">
                <a:solidFill>
                  <a:srgbClr val="4A4A49"/>
                </a:solidFill>
                <a:effectLst/>
              </a:rPr>
              <a:t>Diagnostiserat förmaksflimmer per åldersgrupp</a:t>
            </a:r>
          </a:p>
        </p:txBody>
      </p:sp>
      <p:sp>
        <p:nvSpPr>
          <p:cNvPr id="15" name="textruta 14">
            <a:extLst>
              <a:ext uri="{FF2B5EF4-FFF2-40B4-BE49-F238E27FC236}">
                <a16:creationId xmlns:a16="http://schemas.microsoft.com/office/drawing/2014/main" id="{0E0E92D5-1790-4F6F-81EE-B57DBD02CBA0}"/>
              </a:ext>
            </a:extLst>
          </p:cNvPr>
          <p:cNvSpPr txBox="1"/>
          <p:nvPr/>
        </p:nvSpPr>
        <p:spPr>
          <a:xfrm>
            <a:off x="838199" y="5401919"/>
            <a:ext cx="8121384" cy="538609"/>
          </a:xfrm>
          <a:prstGeom prst="rect">
            <a:avLst/>
          </a:prstGeom>
          <a:noFill/>
        </p:spPr>
        <p:txBody>
          <a:bodyPr wrap="square">
            <a:spAutoFit/>
          </a:bodyPr>
          <a:lstStyle/>
          <a:p>
            <a:pPr>
              <a:spcAft>
                <a:spcPts val="600"/>
              </a:spcAft>
            </a:pPr>
            <a:r>
              <a:rPr lang="sv-SE" sz="1200" b="1" dirty="0">
                <a:solidFill>
                  <a:srgbClr val="3F3F3F"/>
                </a:solidFill>
                <a:latin typeface="Verdana" panose="020B0604030504040204" pitchFamily="34" charset="0"/>
                <a:ea typeface="Verdana" panose="020B0604030504040204" pitchFamily="34" charset="0"/>
                <a:cs typeface="Verdana" panose="020B0604030504040204" pitchFamily="34" charset="0"/>
              </a:rPr>
              <a:t>Idag: </a:t>
            </a:r>
            <a:r>
              <a:rPr lang="sv-SE" sz="1200" dirty="0">
                <a:solidFill>
                  <a:srgbClr val="3F3F3F"/>
                </a:solidFill>
                <a:latin typeface="Verdana" panose="020B0604030504040204" pitchFamily="34" charset="0"/>
                <a:ea typeface="Verdana" panose="020B0604030504040204" pitchFamily="34" charset="0"/>
              </a:rPr>
              <a:t>En av världens </a:t>
            </a:r>
            <a:r>
              <a:rPr lang="sv-SE" sz="12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främsta orsaker till stroke, plötslig död och kardiovaskulär sjuklighet. </a:t>
            </a:r>
          </a:p>
          <a:p>
            <a:r>
              <a:rPr lang="sv-SE" sz="1200" b="1" dirty="0">
                <a:solidFill>
                  <a:srgbClr val="3F3F3F"/>
                </a:solidFill>
                <a:latin typeface="Verdana" panose="020B0604030504040204" pitchFamily="34" charset="0"/>
                <a:ea typeface="Verdana" panose="020B0604030504040204" pitchFamily="34" charset="0"/>
                <a:cs typeface="Verdana" panose="020B0604030504040204" pitchFamily="34" charset="0"/>
              </a:rPr>
              <a:t>Prognos: </a:t>
            </a:r>
            <a:r>
              <a:rPr lang="sv-SE" sz="1200" dirty="0">
                <a:solidFill>
                  <a:srgbClr val="3F3F3F"/>
                </a:solidFill>
                <a:latin typeface="Verdana" panose="020B0604030504040204" pitchFamily="34" charset="0"/>
                <a:ea typeface="Verdana" panose="020B0604030504040204" pitchFamily="34" charset="0"/>
                <a:cs typeface="Verdana" panose="020B0604030504040204" pitchFamily="34" charset="0"/>
              </a:rPr>
              <a:t>A</a:t>
            </a:r>
            <a:r>
              <a:rPr lang="sv-SE" sz="12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ntalet drabbade personer över 55 år i Europa ökar till mer än det dubbla fram till år 2060.</a:t>
            </a:r>
            <a:endParaRPr lang="sv-SE" sz="1200" baseline="30000" dirty="0">
              <a:solidFill>
                <a:srgbClr val="3F3F3F"/>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 name="textruta 1">
            <a:extLst>
              <a:ext uri="{FF2B5EF4-FFF2-40B4-BE49-F238E27FC236}">
                <a16:creationId xmlns:a16="http://schemas.microsoft.com/office/drawing/2014/main" id="{0E0C0293-9222-6BDA-F706-92451EF476A4}"/>
              </a:ext>
            </a:extLst>
          </p:cNvPr>
          <p:cNvSpPr txBox="1"/>
          <p:nvPr/>
        </p:nvSpPr>
        <p:spPr>
          <a:xfrm>
            <a:off x="7580008" y="2110060"/>
            <a:ext cx="4034580" cy="1723549"/>
          </a:xfrm>
          <a:prstGeom prst="rect">
            <a:avLst/>
          </a:prstGeom>
          <a:noFill/>
        </p:spPr>
        <p:txBody>
          <a:bodyPr wrap="square">
            <a:spAutoFit/>
          </a:bodyPr>
          <a:lstStyle/>
          <a:p>
            <a:pPr>
              <a:spcAft>
                <a:spcPts val="600"/>
              </a:spcAft>
            </a:pPr>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Ca 20 000 personer drabbas varje år av en stroke. </a:t>
            </a:r>
          </a:p>
          <a:p>
            <a:pPr>
              <a:spcAft>
                <a:spcPts val="600"/>
              </a:spcAft>
            </a:pPr>
            <a:r>
              <a:rPr lang="sv-SE" sz="1600" dirty="0">
                <a:solidFill>
                  <a:srgbClr val="3F3F3F"/>
                </a:solidFill>
                <a:latin typeface="Verdana" panose="020B0604030504040204" pitchFamily="34" charset="0"/>
                <a:ea typeface="Verdana" panose="020B0604030504040204" pitchFamily="34" charset="0"/>
                <a:cs typeface="Verdana" panose="020B0604030504040204" pitchFamily="34" charset="0"/>
              </a:rPr>
              <a:t>F</a:t>
            </a:r>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örmaksflimmer – bakomliggande </a:t>
            </a:r>
            <a:b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br>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orsak hos 1/3.</a:t>
            </a:r>
          </a:p>
          <a:p>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Hos 1/4 upptäcks flimret i hjärtat först när en stroke inträffat.</a:t>
            </a:r>
            <a:endParaRPr lang="sv-SE" sz="1600" baseline="30000" dirty="0">
              <a:solidFill>
                <a:srgbClr val="3F3F3F"/>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123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2">
            <a:extLst>
              <a:ext uri="{FF2B5EF4-FFF2-40B4-BE49-F238E27FC236}">
                <a16:creationId xmlns:a16="http://schemas.microsoft.com/office/drawing/2014/main" id="{5DCBEF41-1F70-543D-EBA9-F99100C9B221}"/>
              </a:ext>
            </a:extLst>
          </p:cNvPr>
          <p:cNvSpPr txBox="1">
            <a:spLocks/>
          </p:cNvSpPr>
          <p:nvPr/>
        </p:nvSpPr>
        <p:spPr>
          <a:xfrm>
            <a:off x="838199" y="669928"/>
            <a:ext cx="10117975" cy="46060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dirty="0">
                <a:solidFill>
                  <a:srgbClr val="4A4A49"/>
                </a:solidFill>
                <a:effectLst/>
              </a:rPr>
              <a:t>Uppskattad andel oupptäckta förmaksflimmer per region</a:t>
            </a:r>
          </a:p>
        </p:txBody>
      </p:sp>
      <p:pic>
        <p:nvPicPr>
          <p:cNvPr id="4" name="Bildobjekt 3">
            <a:extLst>
              <a:ext uri="{FF2B5EF4-FFF2-40B4-BE49-F238E27FC236}">
                <a16:creationId xmlns:a16="http://schemas.microsoft.com/office/drawing/2014/main" id="{CC567F53-7956-A2EA-50E0-C98E800E34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040" t="6629" r="3969" b="34377"/>
          <a:stretch/>
        </p:blipFill>
        <p:spPr>
          <a:xfrm>
            <a:off x="901117" y="1386763"/>
            <a:ext cx="7926360" cy="4531514"/>
          </a:xfrm>
          <a:prstGeom prst="rect">
            <a:avLst/>
          </a:prstGeom>
        </p:spPr>
      </p:pic>
      <p:sp>
        <p:nvSpPr>
          <p:cNvPr id="2" name="textruta 1">
            <a:extLst>
              <a:ext uri="{FF2B5EF4-FFF2-40B4-BE49-F238E27FC236}">
                <a16:creationId xmlns:a16="http://schemas.microsoft.com/office/drawing/2014/main" id="{2837A2C3-C809-3C63-08D1-F80745EFE703}"/>
              </a:ext>
            </a:extLst>
          </p:cNvPr>
          <p:cNvSpPr txBox="1"/>
          <p:nvPr/>
        </p:nvSpPr>
        <p:spPr>
          <a:xfrm>
            <a:off x="8958132" y="1533751"/>
            <a:ext cx="2947561" cy="3693319"/>
          </a:xfrm>
          <a:prstGeom prst="rect">
            <a:avLst/>
          </a:prstGeom>
          <a:noFill/>
        </p:spPr>
        <p:txBody>
          <a:bodyPr wrap="square">
            <a:spAutoFit/>
          </a:bodyPr>
          <a:lstStyle/>
          <a:p>
            <a:pPr>
              <a:spcAft>
                <a:spcPts val="600"/>
              </a:spcAft>
            </a:pPr>
            <a:r>
              <a:rPr lang="sv-SE" sz="1600" b="1" dirty="0">
                <a:solidFill>
                  <a:srgbClr val="3F3F3F"/>
                </a:solidFill>
                <a:latin typeface="Verdana" panose="020B0604030504040204" pitchFamily="34" charset="0"/>
                <a:ea typeface="Verdana" panose="020B0604030504040204" pitchFamily="34" charset="0"/>
                <a:cs typeface="Verdana" panose="020B0604030504040204" pitchFamily="34" charset="0"/>
              </a:rPr>
              <a:t>S</a:t>
            </a:r>
            <a:r>
              <a:rPr lang="sv-SE" sz="1600" b="1"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amhällskostnad: 7,9 miljarder kronor/år.</a:t>
            </a:r>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 </a:t>
            </a:r>
          </a:p>
          <a:p>
            <a:pPr>
              <a:spcAft>
                <a:spcPts val="600"/>
              </a:spcAft>
            </a:pPr>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År 2021 var 19 500 personer inskrivna </a:t>
            </a:r>
            <a:b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br>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på sjukhus med förmaksflimmer som huvuddiagnos. </a:t>
            </a:r>
          </a:p>
          <a:p>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Antal dagar i slutenvård uppgick till 58 400.</a:t>
            </a:r>
            <a:r>
              <a:rPr lang="sv-SE" sz="1600" baseline="300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  </a:t>
            </a:r>
            <a:br>
              <a:rPr lang="sv-SE" sz="1600" baseline="300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br>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Stroke är den enskilt största sjukdomen räknat </a:t>
            </a:r>
            <a:b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br>
            <a:r>
              <a:rPr lang="sv-SE" sz="16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i antal vårddagar per patient på svenska sjukhus.</a:t>
            </a:r>
            <a:endParaRPr lang="sv-SE" sz="1600" baseline="30000" dirty="0">
              <a:solidFill>
                <a:srgbClr val="3F3F3F"/>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extruta 2">
            <a:extLst>
              <a:ext uri="{FF2B5EF4-FFF2-40B4-BE49-F238E27FC236}">
                <a16:creationId xmlns:a16="http://schemas.microsoft.com/office/drawing/2014/main" id="{563736D7-3FC1-84D0-2C0D-E08924D2A935}"/>
              </a:ext>
            </a:extLst>
          </p:cNvPr>
          <p:cNvSpPr txBox="1"/>
          <p:nvPr/>
        </p:nvSpPr>
        <p:spPr>
          <a:xfrm>
            <a:off x="865408" y="6315743"/>
            <a:ext cx="6096000" cy="246221"/>
          </a:xfrm>
          <a:prstGeom prst="rect">
            <a:avLst/>
          </a:prstGeom>
          <a:noFill/>
        </p:spPr>
        <p:txBody>
          <a:bodyPr wrap="square">
            <a:spAutoFit/>
          </a:bodyPr>
          <a:lstStyle/>
          <a:p>
            <a:r>
              <a:rPr lang="sv-SE" sz="1000" dirty="0">
                <a:effectLst/>
                <a:latin typeface="Verdana" panose="020B0604030504040204" pitchFamily="34" charset="0"/>
                <a:ea typeface="Verdana" panose="020B0604030504040204" pitchFamily="34" charset="0"/>
                <a:cs typeface="Verdana" panose="020B0604030504040204" pitchFamily="34" charset="0"/>
              </a:rPr>
              <a:t>Källa: Nationella strokeregistret, flimmerrapporten 2023</a:t>
            </a:r>
          </a:p>
        </p:txBody>
      </p:sp>
    </p:spTree>
    <p:extLst>
      <p:ext uri="{BB962C8B-B14F-4D97-AF65-F5344CB8AC3E}">
        <p14:creationId xmlns:p14="http://schemas.microsoft.com/office/powerpoint/2010/main" val="346634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4484757-4C08-C12D-F886-76F237950F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661" t="7513" r="13189" b="8591"/>
          <a:stretch/>
        </p:blipFill>
        <p:spPr>
          <a:xfrm>
            <a:off x="4814726" y="65315"/>
            <a:ext cx="3194955" cy="6629401"/>
          </a:xfrm>
          <a:prstGeom prst="rect">
            <a:avLst/>
          </a:prstGeom>
        </p:spPr>
      </p:pic>
      <p:sp>
        <p:nvSpPr>
          <p:cNvPr id="8" name="Rubrik 2">
            <a:extLst>
              <a:ext uri="{FF2B5EF4-FFF2-40B4-BE49-F238E27FC236}">
                <a16:creationId xmlns:a16="http://schemas.microsoft.com/office/drawing/2014/main" id="{5DCBEF41-1F70-543D-EBA9-F99100C9B221}"/>
              </a:ext>
            </a:extLst>
          </p:cNvPr>
          <p:cNvSpPr txBox="1">
            <a:spLocks/>
          </p:cNvSpPr>
          <p:nvPr/>
        </p:nvSpPr>
        <p:spPr>
          <a:xfrm>
            <a:off x="838198" y="598678"/>
            <a:ext cx="4201887" cy="14587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dirty="0">
                <a:solidFill>
                  <a:srgbClr val="4A4A49"/>
                </a:solidFill>
                <a:effectLst/>
              </a:rPr>
              <a:t>Andel oupptäckta </a:t>
            </a:r>
            <a:br>
              <a:rPr lang="sv-SE" dirty="0">
                <a:solidFill>
                  <a:srgbClr val="4A4A49"/>
                </a:solidFill>
                <a:effectLst/>
              </a:rPr>
            </a:br>
            <a:r>
              <a:rPr lang="sv-SE" dirty="0">
                <a:solidFill>
                  <a:srgbClr val="4A4A49"/>
                </a:solidFill>
                <a:effectLst/>
              </a:rPr>
              <a:t>fall av förmaksflimmer </a:t>
            </a:r>
            <a:br>
              <a:rPr lang="sv-SE" dirty="0">
                <a:solidFill>
                  <a:srgbClr val="4A4A49"/>
                </a:solidFill>
                <a:effectLst/>
              </a:rPr>
            </a:br>
            <a:r>
              <a:rPr lang="sv-SE" dirty="0">
                <a:solidFill>
                  <a:srgbClr val="4A4A49"/>
                </a:solidFill>
                <a:effectLst/>
              </a:rPr>
              <a:t>i regionerna</a:t>
            </a:r>
          </a:p>
        </p:txBody>
      </p:sp>
      <p:grpSp>
        <p:nvGrpSpPr>
          <p:cNvPr id="22" name="Grupp 21">
            <a:extLst>
              <a:ext uri="{FF2B5EF4-FFF2-40B4-BE49-F238E27FC236}">
                <a16:creationId xmlns:a16="http://schemas.microsoft.com/office/drawing/2014/main" id="{B17011A2-5B0C-3156-BECB-B41D99C6780C}"/>
              </a:ext>
            </a:extLst>
          </p:cNvPr>
          <p:cNvGrpSpPr/>
          <p:nvPr/>
        </p:nvGrpSpPr>
        <p:grpSpPr>
          <a:xfrm>
            <a:off x="865408" y="3299413"/>
            <a:ext cx="4800600" cy="2181155"/>
            <a:chOff x="892628" y="3378941"/>
            <a:chExt cx="4800600" cy="2181155"/>
          </a:xfrm>
        </p:grpSpPr>
        <p:sp>
          <p:nvSpPr>
            <p:cNvPr id="15" name="textruta 14">
              <a:extLst>
                <a:ext uri="{FF2B5EF4-FFF2-40B4-BE49-F238E27FC236}">
                  <a16:creationId xmlns:a16="http://schemas.microsoft.com/office/drawing/2014/main" id="{0E0E92D5-1790-4F6F-81EE-B57DBD02CBA0}"/>
                </a:ext>
              </a:extLst>
            </p:cNvPr>
            <p:cNvSpPr txBox="1"/>
            <p:nvPr/>
          </p:nvSpPr>
          <p:spPr>
            <a:xfrm>
              <a:off x="1208313" y="3429000"/>
              <a:ext cx="4484915" cy="2131096"/>
            </a:xfrm>
            <a:prstGeom prst="rect">
              <a:avLst/>
            </a:prstGeom>
            <a:noFill/>
          </p:spPr>
          <p:txBody>
            <a:bodyPr wrap="square">
              <a:spAutoFit/>
            </a:bodyPr>
            <a:lstStyle/>
            <a:p>
              <a:pPr>
                <a:lnSpc>
                  <a:spcPts val="2260"/>
                </a:lnSpc>
              </a:pPr>
              <a: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Om hälften av mörkertalet, </a:t>
              </a:r>
              <a:b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br>
              <a: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64 000 personer, upptäcks </a:t>
              </a:r>
              <a:b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br>
              <a: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och får behandling skulle </a:t>
              </a:r>
              <a:b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br>
              <a: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det potentiellt leda till 3 200 </a:t>
              </a:r>
              <a:b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br>
              <a: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färre strokefall.</a:t>
              </a:r>
            </a:p>
            <a:p>
              <a:pPr>
                <a:lnSpc>
                  <a:spcPts val="2260"/>
                </a:lnSpc>
              </a:pPr>
              <a:endParaRPr lang="sv-SE" dirty="0">
                <a:solidFill>
                  <a:srgbClr val="3F3F3F"/>
                </a:solidFill>
                <a:latin typeface="Verdana" panose="020B0604030504040204" pitchFamily="34" charset="0"/>
                <a:ea typeface="Verdana" panose="020B0604030504040204" pitchFamily="34" charset="0"/>
                <a:cs typeface="Verdana" panose="020B0604030504040204" pitchFamily="34" charset="0"/>
              </a:endParaRPr>
            </a:p>
            <a:p>
              <a:pPr>
                <a:lnSpc>
                  <a:spcPts val="2260"/>
                </a:lnSpc>
              </a:pPr>
              <a:endPar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4" name="Bildobjekt 13" descr="En bild som visar skärmbild, Grafik, mörker&#10;&#10;Automatiskt genererad beskrivning">
              <a:extLst>
                <a:ext uri="{FF2B5EF4-FFF2-40B4-BE49-F238E27FC236}">
                  <a16:creationId xmlns:a16="http://schemas.microsoft.com/office/drawing/2014/main" id="{0CCC5B64-CD23-4C5A-D7C2-B3240E7C8C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2628" y="3378941"/>
              <a:ext cx="451754" cy="414725"/>
            </a:xfrm>
            <a:prstGeom prst="rect">
              <a:avLst/>
            </a:prstGeom>
          </p:spPr>
        </p:pic>
        <p:pic>
          <p:nvPicPr>
            <p:cNvPr id="13" name="Bildobjekt 12" descr="En bild som visar skärmbild, Grafik, mörker&#10;&#10;Automatiskt genererad beskrivning">
              <a:extLst>
                <a:ext uri="{FF2B5EF4-FFF2-40B4-BE49-F238E27FC236}">
                  <a16:creationId xmlns:a16="http://schemas.microsoft.com/office/drawing/2014/main" id="{69CC8A52-3296-9887-7C41-5C9B70B822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69772" y="4609027"/>
              <a:ext cx="451754" cy="414725"/>
            </a:xfrm>
            <a:prstGeom prst="rect">
              <a:avLst/>
            </a:prstGeom>
          </p:spPr>
        </p:pic>
      </p:grpSp>
      <p:grpSp>
        <p:nvGrpSpPr>
          <p:cNvPr id="21" name="Grupp 20">
            <a:extLst>
              <a:ext uri="{FF2B5EF4-FFF2-40B4-BE49-F238E27FC236}">
                <a16:creationId xmlns:a16="http://schemas.microsoft.com/office/drawing/2014/main" id="{957DC929-49D4-C152-1BBE-4A846851DC28}"/>
              </a:ext>
            </a:extLst>
          </p:cNvPr>
          <p:cNvGrpSpPr/>
          <p:nvPr/>
        </p:nvGrpSpPr>
        <p:grpSpPr>
          <a:xfrm>
            <a:off x="7556249" y="1943110"/>
            <a:ext cx="4162757" cy="1642965"/>
            <a:chOff x="7587341" y="2268598"/>
            <a:chExt cx="4162757" cy="1642965"/>
          </a:xfrm>
        </p:grpSpPr>
        <p:sp>
          <p:nvSpPr>
            <p:cNvPr id="3" name="textruta 2">
              <a:extLst>
                <a:ext uri="{FF2B5EF4-FFF2-40B4-BE49-F238E27FC236}">
                  <a16:creationId xmlns:a16="http://schemas.microsoft.com/office/drawing/2014/main" id="{45AD671B-4BF5-E8C3-EE68-9B3D0E287733}"/>
                </a:ext>
              </a:extLst>
            </p:cNvPr>
            <p:cNvSpPr txBox="1"/>
            <p:nvPr/>
          </p:nvSpPr>
          <p:spPr>
            <a:xfrm>
              <a:off x="7896554" y="2327573"/>
              <a:ext cx="3853544" cy="1541191"/>
            </a:xfrm>
            <a:prstGeom prst="rect">
              <a:avLst/>
            </a:prstGeom>
            <a:noFill/>
          </p:spPr>
          <p:txBody>
            <a:bodyPr wrap="square">
              <a:spAutoFit/>
            </a:bodyPr>
            <a:lstStyle/>
            <a:p>
              <a:pPr>
                <a:lnSpc>
                  <a:spcPts val="2260"/>
                </a:lnSpc>
              </a:pPr>
              <a: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Om dessa strokefall kan förebyggas skulle det </a:t>
              </a:r>
              <a:b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br>
              <a:r>
                <a:rPr lang="sv-S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innebära ungefär 3,6 miljarder kronor i minskade kostnader för strokevården.</a:t>
              </a:r>
              <a:endParaRPr lang="sv-SE" baseline="30000" dirty="0">
                <a:solidFill>
                  <a:srgbClr val="3F3F3F"/>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6" name="Bildobjekt 15" descr="En bild som visar skärmbild, Grafik, mörker&#10;&#10;Automatiskt genererad beskrivning">
              <a:extLst>
                <a:ext uri="{FF2B5EF4-FFF2-40B4-BE49-F238E27FC236}">
                  <a16:creationId xmlns:a16="http://schemas.microsoft.com/office/drawing/2014/main" id="{F7BAAEAD-D4FF-4025-5820-A1E8BAB922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87341" y="2268598"/>
              <a:ext cx="451754" cy="414725"/>
            </a:xfrm>
            <a:prstGeom prst="rect">
              <a:avLst/>
            </a:prstGeom>
          </p:spPr>
        </p:pic>
        <p:pic>
          <p:nvPicPr>
            <p:cNvPr id="20" name="Bildobjekt 19" descr="En bild som visar skärmbild, Grafik, mörker&#10;&#10;Automatiskt genererad beskrivning">
              <a:extLst>
                <a:ext uri="{FF2B5EF4-FFF2-40B4-BE49-F238E27FC236}">
                  <a16:creationId xmlns:a16="http://schemas.microsoft.com/office/drawing/2014/main" id="{1B4B102F-191F-8098-E3A0-FC55268265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41290" y="3496838"/>
              <a:ext cx="451754" cy="414725"/>
            </a:xfrm>
            <a:prstGeom prst="rect">
              <a:avLst/>
            </a:prstGeom>
          </p:spPr>
        </p:pic>
      </p:grpSp>
      <p:sp>
        <p:nvSpPr>
          <p:cNvPr id="25" name="textruta 24">
            <a:extLst>
              <a:ext uri="{FF2B5EF4-FFF2-40B4-BE49-F238E27FC236}">
                <a16:creationId xmlns:a16="http://schemas.microsoft.com/office/drawing/2014/main" id="{A93B6AAC-5887-AF5F-2C2E-B795B72D9334}"/>
              </a:ext>
            </a:extLst>
          </p:cNvPr>
          <p:cNvSpPr txBox="1"/>
          <p:nvPr/>
        </p:nvSpPr>
        <p:spPr>
          <a:xfrm>
            <a:off x="865408" y="6315743"/>
            <a:ext cx="6096000" cy="246221"/>
          </a:xfrm>
          <a:prstGeom prst="rect">
            <a:avLst/>
          </a:prstGeom>
          <a:noFill/>
        </p:spPr>
        <p:txBody>
          <a:bodyPr wrap="square">
            <a:spAutoFit/>
          </a:bodyPr>
          <a:lstStyle/>
          <a:p>
            <a:r>
              <a:rPr lang="sv-SE" sz="1000" dirty="0">
                <a:effectLst/>
                <a:latin typeface="Verdana" panose="020B0604030504040204" pitchFamily="34" charset="0"/>
                <a:ea typeface="Verdana" panose="020B0604030504040204" pitchFamily="34" charset="0"/>
                <a:cs typeface="Verdana" panose="020B0604030504040204" pitchFamily="34" charset="0"/>
              </a:rPr>
              <a:t>Källa: Socialstyrelsen och SCB (2021). </a:t>
            </a:r>
            <a:r>
              <a:rPr lang="sv-SE" sz="1000" dirty="0">
                <a:solidFill>
                  <a:srgbClr val="3F3F3F"/>
                </a:solidFill>
                <a:latin typeface="Verdana" panose="020B0604030504040204" pitchFamily="34" charset="0"/>
                <a:ea typeface="Verdana" panose="020B0604030504040204" pitchFamily="34" charset="0"/>
                <a:cs typeface="Verdana" panose="020B0604030504040204" pitchFamily="34" charset="0"/>
              </a:rPr>
              <a:t>F</a:t>
            </a:r>
            <a:r>
              <a:rPr lang="sv-SE" sz="1000"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limmerrapporten 2023</a:t>
            </a:r>
            <a:endParaRPr lang="sv-SE" sz="10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7" name="Bildobjekt 26" descr="En bild som visar skärmbild, mörker, svart, design&#10;&#10;Automatiskt genererad beskrivning">
            <a:extLst>
              <a:ext uri="{FF2B5EF4-FFF2-40B4-BE49-F238E27FC236}">
                <a16:creationId xmlns:a16="http://schemas.microsoft.com/office/drawing/2014/main" id="{707B93C1-4B4A-C507-1062-B4F4469AC2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43232" y="4958964"/>
            <a:ext cx="1175657" cy="1649811"/>
          </a:xfrm>
          <a:prstGeom prst="rect">
            <a:avLst/>
          </a:prstGeom>
        </p:spPr>
      </p:pic>
    </p:spTree>
    <p:extLst>
      <p:ext uri="{BB962C8B-B14F-4D97-AF65-F5344CB8AC3E}">
        <p14:creationId xmlns:p14="http://schemas.microsoft.com/office/powerpoint/2010/main" val="10909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2">
            <a:extLst>
              <a:ext uri="{FF2B5EF4-FFF2-40B4-BE49-F238E27FC236}">
                <a16:creationId xmlns:a16="http://schemas.microsoft.com/office/drawing/2014/main" id="{5DCBEF41-1F70-543D-EBA9-F99100C9B221}"/>
              </a:ext>
            </a:extLst>
          </p:cNvPr>
          <p:cNvSpPr txBox="1">
            <a:spLocks/>
          </p:cNvSpPr>
          <p:nvPr/>
        </p:nvSpPr>
        <p:spPr>
          <a:xfrm>
            <a:off x="838199" y="669928"/>
            <a:ext cx="10117975" cy="9676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rgbClr val="4A4A49"/>
                </a:solidFill>
                <a:effectLst/>
              </a:rPr>
              <a:t>Regional statistik</a:t>
            </a:r>
          </a:p>
        </p:txBody>
      </p:sp>
      <p:sp>
        <p:nvSpPr>
          <p:cNvPr id="9" name="textruta 8">
            <a:extLst>
              <a:ext uri="{FF2B5EF4-FFF2-40B4-BE49-F238E27FC236}">
                <a16:creationId xmlns:a16="http://schemas.microsoft.com/office/drawing/2014/main" id="{2532E74D-3245-3515-D471-043ED412AE08}"/>
              </a:ext>
            </a:extLst>
          </p:cNvPr>
          <p:cNvSpPr txBox="1"/>
          <p:nvPr/>
        </p:nvSpPr>
        <p:spPr>
          <a:xfrm>
            <a:off x="865408" y="6173204"/>
            <a:ext cx="5111646" cy="707886"/>
          </a:xfrm>
          <a:prstGeom prst="rect">
            <a:avLst/>
          </a:prstGeom>
          <a:noFill/>
        </p:spPr>
        <p:txBody>
          <a:bodyPr wrap="square">
            <a:spAutoFit/>
          </a:bodyPr>
          <a:lstStyle/>
          <a:p>
            <a:r>
              <a:rPr lang="sv-SE" sz="1000" dirty="0">
                <a:effectLst/>
                <a:latin typeface="Verdana" panose="020B0604030504040204" pitchFamily="34" charset="0"/>
                <a:ea typeface="Verdana" panose="020B0604030504040204" pitchFamily="34" charset="0"/>
                <a:cs typeface="Verdana" panose="020B0604030504040204" pitchFamily="34" charset="0"/>
              </a:rPr>
              <a:t>Källa: Patient- och läkemedelsregistren från Socialstyrelsen samt statistik om regionernas folkmängd från SCB (2021).</a:t>
            </a:r>
          </a:p>
          <a:p>
            <a:endParaRPr lang="sv-SE" sz="1000" dirty="0">
              <a:effectLst/>
              <a:latin typeface="Verdana" panose="020B0604030504040204" pitchFamily="34" charset="0"/>
              <a:ea typeface="Verdana" panose="020B0604030504040204" pitchFamily="34" charset="0"/>
              <a:cs typeface="Verdana" panose="020B0604030504040204" pitchFamily="34" charset="0"/>
            </a:endParaRPr>
          </a:p>
          <a:p>
            <a:endParaRPr lang="sv-SE" sz="10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6" name="Bildobjekt 5" descr="En bild som visar skärmbild, mörker, svart&#10;&#10;Automatiskt genererad beskrivning">
            <a:extLst>
              <a:ext uri="{FF2B5EF4-FFF2-40B4-BE49-F238E27FC236}">
                <a16:creationId xmlns:a16="http://schemas.microsoft.com/office/drawing/2014/main" id="{77FD3523-F174-ECFD-F838-5CEFFF9F4D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0572" y="1226634"/>
            <a:ext cx="10921973" cy="4765287"/>
          </a:xfrm>
          <a:prstGeom prst="rect">
            <a:avLst/>
          </a:prstGeom>
        </p:spPr>
      </p:pic>
    </p:spTree>
    <p:extLst>
      <p:ext uri="{BB962C8B-B14F-4D97-AF65-F5344CB8AC3E}">
        <p14:creationId xmlns:p14="http://schemas.microsoft.com/office/powerpoint/2010/main" val="3053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2">
            <a:extLst>
              <a:ext uri="{FF2B5EF4-FFF2-40B4-BE49-F238E27FC236}">
                <a16:creationId xmlns:a16="http://schemas.microsoft.com/office/drawing/2014/main" id="{5DCBEF41-1F70-543D-EBA9-F99100C9B221}"/>
              </a:ext>
            </a:extLst>
          </p:cNvPr>
          <p:cNvSpPr txBox="1">
            <a:spLocks/>
          </p:cNvSpPr>
          <p:nvPr/>
        </p:nvSpPr>
        <p:spPr>
          <a:xfrm>
            <a:off x="838199" y="669928"/>
            <a:ext cx="10117975" cy="44635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dirty="0">
                <a:solidFill>
                  <a:srgbClr val="4A4A49"/>
                </a:solidFill>
                <a:effectLst/>
              </a:rPr>
              <a:t>Om beräkning av mörkertalet</a:t>
            </a:r>
          </a:p>
        </p:txBody>
      </p:sp>
      <p:sp>
        <p:nvSpPr>
          <p:cNvPr id="2" name="textruta 1">
            <a:extLst>
              <a:ext uri="{FF2B5EF4-FFF2-40B4-BE49-F238E27FC236}">
                <a16:creationId xmlns:a16="http://schemas.microsoft.com/office/drawing/2014/main" id="{2E68FC73-8D1F-4EED-834F-ACD98056AA1A}"/>
              </a:ext>
            </a:extLst>
          </p:cNvPr>
          <p:cNvSpPr txBox="1"/>
          <p:nvPr/>
        </p:nvSpPr>
        <p:spPr>
          <a:xfrm>
            <a:off x="838200" y="1353212"/>
            <a:ext cx="4841488" cy="2472472"/>
          </a:xfrm>
          <a:prstGeom prst="rect">
            <a:avLst/>
          </a:prstGeom>
          <a:noFill/>
        </p:spPr>
        <p:txBody>
          <a:bodyPr wrap="square">
            <a:spAutoFit/>
          </a:bodyPr>
          <a:lstStyle/>
          <a:p>
            <a:r>
              <a:rPr lang="sv-SE" sz="1600" dirty="0">
                <a:effectLst/>
                <a:latin typeface="Verdana" panose="020B0604030504040204" pitchFamily="34" charset="0"/>
                <a:ea typeface="Verdana" panose="020B0604030504040204" pitchFamily="34" charset="0"/>
                <a:cs typeface="Verdana" panose="020B0604030504040204" pitchFamily="34" charset="0"/>
              </a:rPr>
              <a:t>Beräkningen av mörkertalet och antalet förmaksflimmer som finns i befolkningen är baserat på andelen nyupptäckta fall av förmaksflimmer som upptäcktes i studien STROKESTOP.</a:t>
            </a:r>
            <a:endParaRPr lang="sv-SE" sz="1600" baseline="30000" dirty="0">
              <a:effectLst/>
              <a:latin typeface="Verdana" panose="020B0604030504040204" pitchFamily="34" charset="0"/>
              <a:ea typeface="Verdana" panose="020B0604030504040204" pitchFamily="34" charset="0"/>
              <a:cs typeface="Verdana" panose="020B0604030504040204" pitchFamily="34" charset="0"/>
            </a:endParaRPr>
          </a:p>
          <a:p>
            <a:endParaRPr lang="sv-SE" sz="1600" baseline="30000" dirty="0">
              <a:effectLst/>
              <a:latin typeface="Verdana" panose="020B0604030504040204" pitchFamily="34" charset="0"/>
              <a:ea typeface="Verdana" panose="020B0604030504040204" pitchFamily="34" charset="0"/>
              <a:cs typeface="Verdana" panose="020B0604030504040204" pitchFamily="34" charset="0"/>
            </a:endParaRPr>
          </a:p>
          <a:p>
            <a:r>
              <a:rPr lang="sv-SE" sz="1600" dirty="0">
                <a:effectLst/>
                <a:latin typeface="Verdana" panose="020B0604030504040204" pitchFamily="34" charset="0"/>
                <a:ea typeface="Verdana" panose="020B0604030504040204" pitchFamily="34" charset="0"/>
                <a:cs typeface="Verdana" panose="020B0604030504040204" pitchFamily="34" charset="0"/>
              </a:rPr>
              <a:t>På regional nivå baseras resultaten på den nationella prevalensen per åldersgrupp, denna har sedan applicerats på varje regions demografiska struktur.</a:t>
            </a:r>
          </a:p>
        </p:txBody>
      </p:sp>
      <p:sp>
        <p:nvSpPr>
          <p:cNvPr id="9" name="textruta 8">
            <a:extLst>
              <a:ext uri="{FF2B5EF4-FFF2-40B4-BE49-F238E27FC236}">
                <a16:creationId xmlns:a16="http://schemas.microsoft.com/office/drawing/2014/main" id="{8437BD07-272B-72E1-C16D-087FFDE7F1E1}"/>
              </a:ext>
            </a:extLst>
          </p:cNvPr>
          <p:cNvSpPr txBox="1"/>
          <p:nvPr/>
        </p:nvSpPr>
        <p:spPr>
          <a:xfrm>
            <a:off x="865408" y="6177925"/>
            <a:ext cx="5147800" cy="400110"/>
          </a:xfrm>
          <a:prstGeom prst="rect">
            <a:avLst/>
          </a:prstGeom>
          <a:noFill/>
        </p:spPr>
        <p:txBody>
          <a:bodyPr wrap="square">
            <a:spAutoFit/>
          </a:bodyPr>
          <a:lstStyle/>
          <a:p>
            <a:r>
              <a:rPr lang="sv-SE" sz="1000" dirty="0">
                <a:effectLst/>
                <a:latin typeface="Verdana" panose="020B0604030504040204" pitchFamily="34" charset="0"/>
                <a:ea typeface="Verdana" panose="020B0604030504040204" pitchFamily="34" charset="0"/>
                <a:cs typeface="Verdana" panose="020B0604030504040204" pitchFamily="34" charset="0"/>
              </a:rPr>
              <a:t>Källa: Patient- och läkemedelsregistren från Socialstyrelsen samt statistik om regionernas folkmängd från SCB (2021). Flimmerrapporten 2023.</a:t>
            </a:r>
          </a:p>
        </p:txBody>
      </p:sp>
      <p:pic>
        <p:nvPicPr>
          <p:cNvPr id="5" name="Bildobjekt 4" descr="En bild som visar siluett, konst&#10;&#10;Automatiskt genererad beskrivning">
            <a:extLst>
              <a:ext uri="{FF2B5EF4-FFF2-40B4-BE49-F238E27FC236}">
                <a16:creationId xmlns:a16="http://schemas.microsoft.com/office/drawing/2014/main" id="{C877F501-0B16-1A2B-E3B7-60D011705FDC}"/>
              </a:ext>
            </a:extLst>
          </p:cNvPr>
          <p:cNvPicPr>
            <a:picLocks noChangeAspect="1"/>
          </p:cNvPicPr>
          <p:nvPr/>
        </p:nvPicPr>
        <p:blipFill>
          <a:blip r:embed="rId3"/>
          <a:stretch>
            <a:fillRect/>
          </a:stretch>
        </p:blipFill>
        <p:spPr>
          <a:xfrm>
            <a:off x="2969318" y="4031049"/>
            <a:ext cx="6268232" cy="1890831"/>
          </a:xfrm>
          <a:prstGeom prst="rect">
            <a:avLst/>
          </a:prstGeom>
        </p:spPr>
      </p:pic>
      <p:sp>
        <p:nvSpPr>
          <p:cNvPr id="7" name="textruta 6">
            <a:extLst>
              <a:ext uri="{FF2B5EF4-FFF2-40B4-BE49-F238E27FC236}">
                <a16:creationId xmlns:a16="http://schemas.microsoft.com/office/drawing/2014/main" id="{E93D70D6-A3BC-D5E8-B01F-D9D088C1B157}"/>
              </a:ext>
            </a:extLst>
          </p:cNvPr>
          <p:cNvSpPr txBox="1"/>
          <p:nvPr/>
        </p:nvSpPr>
        <p:spPr>
          <a:xfrm>
            <a:off x="6398944" y="1348024"/>
            <a:ext cx="4954856" cy="2554545"/>
          </a:xfrm>
          <a:prstGeom prst="rect">
            <a:avLst/>
          </a:prstGeom>
          <a:noFill/>
        </p:spPr>
        <p:txBody>
          <a:bodyPr wrap="square">
            <a:spAutoFit/>
          </a:bodyPr>
          <a:lstStyle/>
          <a:p>
            <a:r>
              <a:rPr lang="sv-SE" sz="1600" dirty="0">
                <a:effectLst/>
                <a:latin typeface="Verdana" panose="020B0604030504040204" pitchFamily="34" charset="0"/>
                <a:ea typeface="Verdana" panose="020B0604030504040204" pitchFamily="34" charset="0"/>
                <a:cs typeface="Verdana" panose="020B0604030504040204" pitchFamily="34" charset="0"/>
              </a:rPr>
              <a:t>Detta ger ett uppskattat värde på hur många fall som bör ha upptäckts, detta multipliceras sedan med andelen nyupptäckta fall i studien STROKESTOP. Summan blir ett modellbaserat värde på det totala antalet fall som bör finnas i varje region.</a:t>
            </a:r>
          </a:p>
          <a:p>
            <a:endParaRPr lang="sv-SE" sz="1600" dirty="0">
              <a:effectLst/>
              <a:latin typeface="Verdana" panose="020B0604030504040204" pitchFamily="34" charset="0"/>
              <a:ea typeface="Verdana" panose="020B0604030504040204" pitchFamily="34" charset="0"/>
              <a:cs typeface="Verdana" panose="020B0604030504040204" pitchFamily="34" charset="0"/>
            </a:endParaRPr>
          </a:p>
          <a:p>
            <a:r>
              <a:rPr lang="sv-SE" sz="1600" dirty="0">
                <a:effectLst/>
                <a:latin typeface="Verdana" panose="020B0604030504040204" pitchFamily="34" charset="0"/>
                <a:ea typeface="Verdana" panose="020B0604030504040204" pitchFamily="34" charset="0"/>
                <a:cs typeface="Verdana" panose="020B0604030504040204" pitchFamily="34" charset="0"/>
              </a:rPr>
              <a:t>Mörkertalet är därmed skillnaden mellan det beräknade värdet och antalet diagnostiserade fall av förmaksflimmer i varje region.</a:t>
            </a:r>
          </a:p>
        </p:txBody>
      </p:sp>
    </p:spTree>
    <p:extLst>
      <p:ext uri="{BB962C8B-B14F-4D97-AF65-F5344CB8AC3E}">
        <p14:creationId xmlns:p14="http://schemas.microsoft.com/office/powerpoint/2010/main" val="34929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F3CAE4E-3BCA-6DE8-A846-245CC8E6959E}"/>
              </a:ext>
            </a:extLst>
          </p:cNvPr>
          <p:cNvSpPr/>
          <p:nvPr/>
        </p:nvSpPr>
        <p:spPr>
          <a:xfrm>
            <a:off x="0" y="0"/>
            <a:ext cx="12192000" cy="5553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2">
            <a:extLst>
              <a:ext uri="{FF2B5EF4-FFF2-40B4-BE49-F238E27FC236}">
                <a16:creationId xmlns:a16="http://schemas.microsoft.com/office/drawing/2014/main" id="{E82B7145-4436-F8DF-5D1C-0718203A33A3}"/>
              </a:ext>
            </a:extLst>
          </p:cNvPr>
          <p:cNvSpPr txBox="1">
            <a:spLocks/>
          </p:cNvSpPr>
          <p:nvPr/>
        </p:nvSpPr>
        <p:spPr>
          <a:xfrm>
            <a:off x="838201" y="689957"/>
            <a:ext cx="10221096" cy="6149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dirty="0">
                <a:solidFill>
                  <a:schemeClr val="bg1"/>
                </a:solidFill>
                <a:effectLst/>
              </a:rPr>
              <a:t>Viktigt att ta vara på flexibla tekniska hjälpmedel</a:t>
            </a:r>
          </a:p>
        </p:txBody>
      </p:sp>
      <p:sp>
        <p:nvSpPr>
          <p:cNvPr id="6" name="textruta 5">
            <a:extLst>
              <a:ext uri="{FF2B5EF4-FFF2-40B4-BE49-F238E27FC236}">
                <a16:creationId xmlns:a16="http://schemas.microsoft.com/office/drawing/2014/main" id="{4A65DCC6-C2B9-C92B-198C-47F91D156DE1}"/>
              </a:ext>
            </a:extLst>
          </p:cNvPr>
          <p:cNvSpPr txBox="1"/>
          <p:nvPr/>
        </p:nvSpPr>
        <p:spPr>
          <a:xfrm>
            <a:off x="887750" y="1433193"/>
            <a:ext cx="2506379" cy="1631216"/>
          </a:xfrm>
          <a:prstGeom prst="rect">
            <a:avLst/>
          </a:prstGeom>
          <a:noFill/>
        </p:spPr>
        <p:txBody>
          <a:bodyPr wrap="square">
            <a:spAutoFit/>
          </a:bodyPr>
          <a:lstStyle/>
          <a:p>
            <a:r>
              <a:rPr lang="sv-SE"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Plåster-EKG</a:t>
            </a:r>
          </a:p>
          <a:p>
            <a:r>
              <a:rPr lang="sv-SE"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Genom ett plåster-EKG fästs en monitor med hjälp av en klisterlapp mot huden. En fördel med många plåster-EKG är att hjärtrytms-aktiviteten kan mätas under längre tid jämfört med ett traditionellt långtids-EKG, och kontinuerligt jämfört med handhållna EKG.</a:t>
            </a:r>
          </a:p>
          <a:p>
            <a:endParaRPr lang="sv-SE" sz="1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textruta 10">
            <a:extLst>
              <a:ext uri="{FF2B5EF4-FFF2-40B4-BE49-F238E27FC236}">
                <a16:creationId xmlns:a16="http://schemas.microsoft.com/office/drawing/2014/main" id="{07F35765-AE98-F52D-DFC2-4EB10B357AA5}"/>
              </a:ext>
            </a:extLst>
          </p:cNvPr>
          <p:cNvSpPr txBox="1"/>
          <p:nvPr/>
        </p:nvSpPr>
        <p:spPr>
          <a:xfrm>
            <a:off x="4126188" y="3531365"/>
            <a:ext cx="2396096" cy="1338828"/>
          </a:xfrm>
          <a:prstGeom prst="rect">
            <a:avLst/>
          </a:prstGeom>
          <a:noFill/>
        </p:spPr>
        <p:txBody>
          <a:bodyPr wrap="square">
            <a:spAutoFit/>
          </a:bodyPr>
          <a:lstStyle/>
          <a:p>
            <a:r>
              <a:rPr lang="sv-SE"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Smarta klockor</a:t>
            </a:r>
          </a:p>
          <a:p>
            <a:r>
              <a:rPr lang="sv-SE"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Många smarta klockor har i dag funktioner som gör det möjligt att läsa av hjärtats aktivitet genom EKG. Vissa klockor har också möjlighet att spara mätningen som en PDF-fil som användaren kan dela med sin läkare.</a:t>
            </a:r>
            <a:endParaRPr lang="sv-SE" sz="10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1" name="Bildobjekt 20" descr="En bild som visar person, hand, hålla, nagel&#10;&#10;Automatiskt genererad beskrivning">
            <a:extLst>
              <a:ext uri="{FF2B5EF4-FFF2-40B4-BE49-F238E27FC236}">
                <a16:creationId xmlns:a16="http://schemas.microsoft.com/office/drawing/2014/main" id="{A171454A-1434-2E81-2241-A3A843EA02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39234" y="2697241"/>
            <a:ext cx="1695138" cy="1118153"/>
          </a:xfrm>
          <a:prstGeom prst="rect">
            <a:avLst/>
          </a:prstGeom>
        </p:spPr>
      </p:pic>
      <p:pic>
        <p:nvPicPr>
          <p:cNvPr id="23" name="Bildobjekt 22" descr="En bild som visar person, person, klädsel, ur&#10;&#10;Automatiskt genererad beskrivning">
            <a:extLst>
              <a:ext uri="{FF2B5EF4-FFF2-40B4-BE49-F238E27FC236}">
                <a16:creationId xmlns:a16="http://schemas.microsoft.com/office/drawing/2014/main" id="{7B25F274-6600-86FB-79DA-4982564298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15268" y="2692688"/>
            <a:ext cx="1695138" cy="1118153"/>
          </a:xfrm>
          <a:prstGeom prst="rect">
            <a:avLst/>
          </a:prstGeom>
        </p:spPr>
      </p:pic>
      <p:pic>
        <p:nvPicPr>
          <p:cNvPr id="25" name="Bildobjekt 24" descr="En bild som visar skärmbild, text, Teckensnitt, Rektangel&#10;&#10;Automatiskt genererad beskrivning">
            <a:extLst>
              <a:ext uri="{FF2B5EF4-FFF2-40B4-BE49-F238E27FC236}">
                <a16:creationId xmlns:a16="http://schemas.microsoft.com/office/drawing/2014/main" id="{39F969BD-541C-70CC-2FFC-684616D048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9942" y="3694244"/>
            <a:ext cx="1844127" cy="950005"/>
          </a:xfrm>
          <a:prstGeom prst="rect">
            <a:avLst/>
          </a:prstGeom>
        </p:spPr>
      </p:pic>
      <p:pic>
        <p:nvPicPr>
          <p:cNvPr id="27" name="Bildobjekt 26" descr="En bild som visar klocka, text, Mätinstrument, Digitalur&#10;&#10;Automatiskt genererad beskrivning">
            <a:extLst>
              <a:ext uri="{FF2B5EF4-FFF2-40B4-BE49-F238E27FC236}">
                <a16:creationId xmlns:a16="http://schemas.microsoft.com/office/drawing/2014/main" id="{10D19A2E-8DD7-0EC7-1EFE-94F0A20380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492" y="3476029"/>
            <a:ext cx="1284458" cy="1284458"/>
          </a:xfrm>
          <a:prstGeom prst="rect">
            <a:avLst/>
          </a:prstGeom>
        </p:spPr>
      </p:pic>
      <p:pic>
        <p:nvPicPr>
          <p:cNvPr id="13" name="Bildobjekt 12" descr="En bild som visar skärmbild, design&#10;&#10;Automatiskt genererad beskrivning">
            <a:extLst>
              <a:ext uri="{FF2B5EF4-FFF2-40B4-BE49-F238E27FC236}">
                <a16:creationId xmlns:a16="http://schemas.microsoft.com/office/drawing/2014/main" id="{E8522BAF-1A2B-95FC-1912-E186825A240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93106" y="1365403"/>
            <a:ext cx="1107254" cy="2010478"/>
          </a:xfrm>
          <a:prstGeom prst="rect">
            <a:avLst/>
          </a:prstGeom>
        </p:spPr>
      </p:pic>
      <p:pic>
        <p:nvPicPr>
          <p:cNvPr id="29" name="Bildobjekt 28" descr="En bild som visar cirkel&#10;&#10;Automatiskt genererad beskrivning">
            <a:extLst>
              <a:ext uri="{FF2B5EF4-FFF2-40B4-BE49-F238E27FC236}">
                <a16:creationId xmlns:a16="http://schemas.microsoft.com/office/drawing/2014/main" id="{1D747363-B424-A1C8-4806-955AF966D6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27120" y="1331970"/>
            <a:ext cx="743226" cy="1827642"/>
          </a:xfrm>
          <a:prstGeom prst="rect">
            <a:avLst/>
          </a:prstGeom>
        </p:spPr>
      </p:pic>
      <p:sp>
        <p:nvSpPr>
          <p:cNvPr id="30" name="textruta 29">
            <a:extLst>
              <a:ext uri="{FF2B5EF4-FFF2-40B4-BE49-F238E27FC236}">
                <a16:creationId xmlns:a16="http://schemas.microsoft.com/office/drawing/2014/main" id="{BF8209E9-A9E0-12B8-1824-EEAA02DF7E3B}"/>
              </a:ext>
            </a:extLst>
          </p:cNvPr>
          <p:cNvSpPr txBox="1"/>
          <p:nvPr/>
        </p:nvSpPr>
        <p:spPr>
          <a:xfrm>
            <a:off x="7081364" y="1423031"/>
            <a:ext cx="4318542" cy="1200329"/>
          </a:xfrm>
          <a:prstGeom prst="rect">
            <a:avLst/>
          </a:prstGeom>
          <a:noFill/>
        </p:spPr>
        <p:txBody>
          <a:bodyPr wrap="square">
            <a:spAutoFit/>
          </a:bodyPr>
          <a:lstStyle/>
          <a:p>
            <a:r>
              <a:rPr lang="sv-SE"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Handhållen EKG</a:t>
            </a:r>
          </a:p>
          <a:p>
            <a:r>
              <a:rPr lang="sv-SE"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Handhållna EKG är lätta att bära med sig. Testet tar endast någon minut och användaren kan själv välja när den vill undersöka sitt hjärta, till exempel vid symtom. Vissa handhållna EKG-mätare har också möjlighet att direkt skicka resultatet digitalt till vården.</a:t>
            </a:r>
          </a:p>
          <a:p>
            <a:endParaRPr lang="sv-SE" sz="1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2" name="textruta 31">
            <a:extLst>
              <a:ext uri="{FF2B5EF4-FFF2-40B4-BE49-F238E27FC236}">
                <a16:creationId xmlns:a16="http://schemas.microsoft.com/office/drawing/2014/main" id="{7A3C2205-ADA0-695D-3567-301C1C173EAC}"/>
              </a:ext>
            </a:extLst>
          </p:cNvPr>
          <p:cNvSpPr txBox="1"/>
          <p:nvPr/>
        </p:nvSpPr>
        <p:spPr>
          <a:xfrm>
            <a:off x="7315902" y="3923280"/>
            <a:ext cx="1528710" cy="246221"/>
          </a:xfrm>
          <a:prstGeom prst="rect">
            <a:avLst/>
          </a:prstGeom>
          <a:noFill/>
        </p:spPr>
        <p:txBody>
          <a:bodyPr wrap="square">
            <a:spAutoFit/>
          </a:bodyPr>
          <a:lstStyle/>
          <a:p>
            <a:pPr algn="ctr"/>
            <a:r>
              <a:rPr lang="sv-SE" sz="1000" err="1">
                <a:solidFill>
                  <a:schemeClr val="bg1"/>
                </a:solidFill>
                <a:effectLst/>
                <a:latin typeface="Verdana" panose="020B0604030504040204" pitchFamily="34" charset="0"/>
                <a:ea typeface="Verdana" panose="020B0604030504040204" pitchFamily="34" charset="0"/>
                <a:cs typeface="Verdana" panose="020B0604030504040204" pitchFamily="34" charset="0"/>
              </a:rPr>
              <a:t>Zenicor</a:t>
            </a:r>
            <a:endParaRPr lang="sv-SE" sz="1000">
              <a:effectLst/>
              <a:latin typeface="Verdana" panose="020B0604030504040204" pitchFamily="34" charset="0"/>
              <a:ea typeface="Verdana" panose="020B0604030504040204" pitchFamily="34" charset="0"/>
              <a:cs typeface="Verdana" panose="020B0604030504040204" pitchFamily="34" charset="0"/>
            </a:endParaRPr>
          </a:p>
        </p:txBody>
      </p:sp>
      <p:sp>
        <p:nvSpPr>
          <p:cNvPr id="33" name="textruta 32">
            <a:extLst>
              <a:ext uri="{FF2B5EF4-FFF2-40B4-BE49-F238E27FC236}">
                <a16:creationId xmlns:a16="http://schemas.microsoft.com/office/drawing/2014/main" id="{5E9B1BA4-B12E-4C40-07EF-4EAD4356DDDE}"/>
              </a:ext>
            </a:extLst>
          </p:cNvPr>
          <p:cNvSpPr txBox="1"/>
          <p:nvPr/>
        </p:nvSpPr>
        <p:spPr>
          <a:xfrm>
            <a:off x="9319514" y="3923280"/>
            <a:ext cx="1528710" cy="246221"/>
          </a:xfrm>
          <a:prstGeom prst="rect">
            <a:avLst/>
          </a:prstGeom>
          <a:noFill/>
        </p:spPr>
        <p:txBody>
          <a:bodyPr wrap="square">
            <a:spAutoFit/>
          </a:bodyPr>
          <a:lstStyle/>
          <a:p>
            <a:pPr algn="ctr"/>
            <a:r>
              <a:rPr lang="sv-SE" sz="1000" err="1">
                <a:solidFill>
                  <a:schemeClr val="bg1"/>
                </a:solidFill>
                <a:effectLst/>
                <a:latin typeface="Verdana" panose="020B0604030504040204" pitchFamily="34" charset="0"/>
                <a:ea typeface="Verdana" panose="020B0604030504040204" pitchFamily="34" charset="0"/>
                <a:cs typeface="Verdana" panose="020B0604030504040204" pitchFamily="34" charset="0"/>
              </a:rPr>
              <a:t>Coala</a:t>
            </a:r>
            <a:r>
              <a:rPr lang="sv-SE" sz="100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r>
              <a:rPr lang="sv-SE" sz="1000" err="1">
                <a:solidFill>
                  <a:schemeClr val="bg1"/>
                </a:solidFill>
                <a:effectLst/>
                <a:latin typeface="Verdana" panose="020B0604030504040204" pitchFamily="34" charset="0"/>
                <a:ea typeface="Verdana" panose="020B0604030504040204" pitchFamily="34" charset="0"/>
                <a:cs typeface="Verdana" panose="020B0604030504040204" pitchFamily="34" charset="0"/>
              </a:rPr>
              <a:t>Heart</a:t>
            </a:r>
            <a:r>
              <a:rPr lang="sv-SE" sz="1000">
                <a:solidFill>
                  <a:schemeClr val="bg1"/>
                </a:solidFill>
                <a:effectLst/>
                <a:latin typeface="Verdana" panose="020B0604030504040204" pitchFamily="34" charset="0"/>
                <a:ea typeface="Verdana" panose="020B0604030504040204" pitchFamily="34" charset="0"/>
                <a:cs typeface="Verdana" panose="020B0604030504040204" pitchFamily="34" charset="0"/>
              </a:rPr>
              <a:t> Monitor</a:t>
            </a:r>
          </a:p>
        </p:txBody>
      </p:sp>
      <p:pic>
        <p:nvPicPr>
          <p:cNvPr id="35" name="Bildobjekt 34" descr="En bild som visar design, inomhus, silver&#10;&#10;Automatiskt genererad beskrivning med medelhög exakthet">
            <a:extLst>
              <a:ext uri="{FF2B5EF4-FFF2-40B4-BE49-F238E27FC236}">
                <a16:creationId xmlns:a16="http://schemas.microsoft.com/office/drawing/2014/main" id="{B3991177-345E-CA9D-3A53-AA6C235DC4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1938" y="4303336"/>
            <a:ext cx="3245977" cy="626283"/>
          </a:xfrm>
          <a:prstGeom prst="rect">
            <a:avLst/>
          </a:prstGeom>
        </p:spPr>
      </p:pic>
      <p:sp>
        <p:nvSpPr>
          <p:cNvPr id="36" name="textruta 35">
            <a:extLst>
              <a:ext uri="{FF2B5EF4-FFF2-40B4-BE49-F238E27FC236}">
                <a16:creationId xmlns:a16="http://schemas.microsoft.com/office/drawing/2014/main" id="{58ADC18A-DAFE-1063-5DA0-A211FFAE1AA5}"/>
              </a:ext>
            </a:extLst>
          </p:cNvPr>
          <p:cNvSpPr txBox="1"/>
          <p:nvPr/>
        </p:nvSpPr>
        <p:spPr>
          <a:xfrm>
            <a:off x="8418561" y="4743551"/>
            <a:ext cx="1528710" cy="246221"/>
          </a:xfrm>
          <a:prstGeom prst="rect">
            <a:avLst/>
          </a:prstGeom>
          <a:noFill/>
        </p:spPr>
        <p:txBody>
          <a:bodyPr wrap="square">
            <a:spAutoFit/>
          </a:bodyPr>
          <a:lstStyle/>
          <a:p>
            <a:pPr algn="ctr"/>
            <a:r>
              <a:rPr lang="sv-SE" sz="10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MyDiagnostick</a:t>
            </a:r>
            <a:endParaRPr lang="sv-SE" sz="1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7" name="textruta 36">
            <a:extLst>
              <a:ext uri="{FF2B5EF4-FFF2-40B4-BE49-F238E27FC236}">
                <a16:creationId xmlns:a16="http://schemas.microsoft.com/office/drawing/2014/main" id="{C4F70F19-A5D3-6BCF-29DA-92E795488197}"/>
              </a:ext>
            </a:extLst>
          </p:cNvPr>
          <p:cNvSpPr txBox="1"/>
          <p:nvPr/>
        </p:nvSpPr>
        <p:spPr>
          <a:xfrm>
            <a:off x="686503" y="4743551"/>
            <a:ext cx="1528710" cy="246221"/>
          </a:xfrm>
          <a:prstGeom prst="rect">
            <a:avLst/>
          </a:prstGeom>
          <a:noFill/>
        </p:spPr>
        <p:txBody>
          <a:bodyPr wrap="square">
            <a:spAutoFit/>
          </a:bodyPr>
          <a:lstStyle/>
          <a:p>
            <a:pPr algn="ctr"/>
            <a:r>
              <a:rPr lang="sv-SE"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Apple Watch</a:t>
            </a:r>
          </a:p>
        </p:txBody>
      </p:sp>
      <p:sp>
        <p:nvSpPr>
          <p:cNvPr id="38" name="textruta 37">
            <a:extLst>
              <a:ext uri="{FF2B5EF4-FFF2-40B4-BE49-F238E27FC236}">
                <a16:creationId xmlns:a16="http://schemas.microsoft.com/office/drawing/2014/main" id="{B1FE467A-B909-3B78-2E12-870F13C67FB1}"/>
              </a:ext>
            </a:extLst>
          </p:cNvPr>
          <p:cNvSpPr txBox="1"/>
          <p:nvPr/>
        </p:nvSpPr>
        <p:spPr>
          <a:xfrm>
            <a:off x="2300150" y="4743551"/>
            <a:ext cx="1528710" cy="246221"/>
          </a:xfrm>
          <a:prstGeom prst="rect">
            <a:avLst/>
          </a:prstGeom>
          <a:noFill/>
        </p:spPr>
        <p:txBody>
          <a:bodyPr wrap="square">
            <a:spAutoFit/>
          </a:bodyPr>
          <a:lstStyle/>
          <a:p>
            <a:pPr algn="ctr"/>
            <a:r>
              <a:rPr lang="sv-SE"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Mobiltelefon</a:t>
            </a:r>
          </a:p>
        </p:txBody>
      </p:sp>
      <p:sp>
        <p:nvSpPr>
          <p:cNvPr id="39" name="textruta 38">
            <a:extLst>
              <a:ext uri="{FF2B5EF4-FFF2-40B4-BE49-F238E27FC236}">
                <a16:creationId xmlns:a16="http://schemas.microsoft.com/office/drawing/2014/main" id="{65E836B5-533B-C5E1-F72D-DA42A4F42E3B}"/>
              </a:ext>
            </a:extLst>
          </p:cNvPr>
          <p:cNvSpPr txBox="1"/>
          <p:nvPr/>
        </p:nvSpPr>
        <p:spPr>
          <a:xfrm>
            <a:off x="3372770" y="3129904"/>
            <a:ext cx="1528710" cy="246221"/>
          </a:xfrm>
          <a:prstGeom prst="rect">
            <a:avLst/>
          </a:prstGeom>
          <a:noFill/>
        </p:spPr>
        <p:txBody>
          <a:bodyPr wrap="square">
            <a:spAutoFit/>
          </a:bodyPr>
          <a:lstStyle/>
          <a:p>
            <a:pPr algn="ctr"/>
            <a:r>
              <a:rPr lang="sv-SE"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Philips </a:t>
            </a:r>
            <a:r>
              <a:rPr lang="sv-SE" sz="10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ePatch</a:t>
            </a:r>
            <a:endParaRPr lang="sv-SE"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0" name="textruta 39">
            <a:extLst>
              <a:ext uri="{FF2B5EF4-FFF2-40B4-BE49-F238E27FC236}">
                <a16:creationId xmlns:a16="http://schemas.microsoft.com/office/drawing/2014/main" id="{08E510CE-7955-AF0E-CB6F-5DD39A8B85D2}"/>
              </a:ext>
            </a:extLst>
          </p:cNvPr>
          <p:cNvSpPr txBox="1"/>
          <p:nvPr/>
        </p:nvSpPr>
        <p:spPr>
          <a:xfrm>
            <a:off x="4424785" y="3129904"/>
            <a:ext cx="1528710" cy="246221"/>
          </a:xfrm>
          <a:prstGeom prst="rect">
            <a:avLst/>
          </a:prstGeom>
          <a:noFill/>
        </p:spPr>
        <p:txBody>
          <a:bodyPr wrap="square">
            <a:spAutoFit/>
          </a:bodyPr>
          <a:lstStyle/>
          <a:p>
            <a:pPr algn="ctr"/>
            <a:r>
              <a:rPr lang="sv-SE"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ECG247</a:t>
            </a:r>
          </a:p>
        </p:txBody>
      </p:sp>
    </p:spTree>
    <p:extLst>
      <p:ext uri="{BB962C8B-B14F-4D97-AF65-F5344CB8AC3E}">
        <p14:creationId xmlns:p14="http://schemas.microsoft.com/office/powerpoint/2010/main" val="91387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RIKFÖRBUNDET HJÄRTLUNG">
      <a:dk1>
        <a:srgbClr val="000000"/>
      </a:dk1>
      <a:lt1>
        <a:srgbClr val="FFFFFF"/>
      </a:lt1>
      <a:dk2>
        <a:srgbClr val="CC0F37"/>
      </a:dk2>
      <a:lt2>
        <a:srgbClr val="BAC8D3"/>
      </a:lt2>
      <a:accent1>
        <a:srgbClr val="009FE3"/>
      </a:accent1>
      <a:accent2>
        <a:srgbClr val="F59C00"/>
      </a:accent2>
      <a:accent3>
        <a:srgbClr val="49B170"/>
      </a:accent3>
      <a:accent4>
        <a:srgbClr val="BAC8D3"/>
      </a:accent4>
      <a:accent5>
        <a:srgbClr val="CC0F37"/>
      </a:accent5>
      <a:accent6>
        <a:srgbClr val="E0E6EB"/>
      </a:accent6>
      <a:hlink>
        <a:srgbClr val="0563C1"/>
      </a:hlink>
      <a:folHlink>
        <a:srgbClr val="0055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A8DB803-4F93-AF40-90E1-3F809FED69EC}" vid="{89561D52-30C5-DA44-BCD3-D3B9FD3A14C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915</Words>
  <Application>Microsoft Office PowerPoint</Application>
  <PresentationFormat>Widescreen</PresentationFormat>
  <Paragraphs>73</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Verdana</vt:lpstr>
      <vt:lpstr>Office-tema</vt:lpstr>
      <vt:lpstr>Flimmerrapporten 2023 Att upptäcka förmaksflimmer i tid </vt:lpstr>
      <vt:lpstr>Låt oss sätta ljuset  på mörkertalet.</vt:lpstr>
      <vt:lpstr>Förmaksflimmer  i befolkningen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Sammanfattning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2023-10-10T15:14:15Z</dcterms:created>
  <dcterms:modified xsi:type="dcterms:W3CDTF">2023-10-10T15:15:03Z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91b42f-c435-42ca-9531-75a3f42aae3d_Enabled">
    <vt:lpwstr>true</vt:lpwstr>
  </property>
  <property fmtid="{D5CDD505-2E9C-101B-9397-08002B2CF9AE}" pid="3" name="MSIP_Label_4791b42f-c435-42ca-9531-75a3f42aae3d_SetDate">
    <vt:lpwstr>2023-10-10T15:14:29Z</vt:lpwstr>
  </property>
  <property fmtid="{D5CDD505-2E9C-101B-9397-08002B2CF9AE}" pid="4" name="MSIP_Label_4791b42f-c435-42ca-9531-75a3f42aae3d_Method">
    <vt:lpwstr>Privileged</vt:lpwstr>
  </property>
  <property fmtid="{D5CDD505-2E9C-101B-9397-08002B2CF9AE}" pid="5" name="MSIP_Label_4791b42f-c435-42ca-9531-75a3f42aae3d_Name">
    <vt:lpwstr>4791b42f-c435-42ca-9531-75a3f42aae3d</vt:lpwstr>
  </property>
  <property fmtid="{D5CDD505-2E9C-101B-9397-08002B2CF9AE}" pid="6" name="MSIP_Label_4791b42f-c435-42ca-9531-75a3f42aae3d_SiteId">
    <vt:lpwstr>7a916015-20ae-4ad1-9170-eefd915e9272</vt:lpwstr>
  </property>
  <property fmtid="{D5CDD505-2E9C-101B-9397-08002B2CF9AE}" pid="7" name="MSIP_Label_4791b42f-c435-42ca-9531-75a3f42aae3d_ActionId">
    <vt:lpwstr>21dfd8fb-1898-4a9c-9783-ef52b1686fa1</vt:lpwstr>
  </property>
  <property fmtid="{D5CDD505-2E9C-101B-9397-08002B2CF9AE}" pid="8" name="MSIP_Label_4791b42f-c435-42ca-9531-75a3f42aae3d_ContentBits">
    <vt:lpwstr>0</vt:lpwstr>
  </property>
</Properties>
</file>